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3" r:id="rId3"/>
    <p:sldId id="35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4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90D8B-8700-431A-9AC7-C60C917FD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CCA0D-EE79-4D3A-8411-4BB1EEF89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AA3B9-36F5-4064-8E14-D9E4CF02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C7666-B458-484F-A2AA-F1F895E19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DDA38-FBD4-4586-AB27-1C4D5C49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7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C9DE5-0A0B-4B09-9161-5E1713B1E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F678E-A884-422C-8ABE-8E9D4AF45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A0856-B5D0-4276-BBEF-21DF14B8B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2B584-622A-4728-8D47-D5CE30424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3424B-F16D-4DD1-AA39-8F211BEC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1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024654-1A94-46C7-A2D2-298D2D425F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09EF23-2C27-4369-8EC8-7FDBD571A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7EDB8-576B-4C02-831A-4A08AAAE3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28911-CAFF-4B7D-BC53-2D55BC69B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B932D-126A-4DC9-89B6-2BC09AAB0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7353" y="177801"/>
            <a:ext cx="11325679" cy="74768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 b="0" i="0">
                <a:solidFill>
                  <a:srgbClr val="004785"/>
                </a:solidFill>
                <a:latin typeface="+mn-lt"/>
                <a:ea typeface="Open Sans Light" charset="0"/>
                <a:cs typeface="Open Sans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>
          <a:xfrm>
            <a:off x="387353" y="1055719"/>
            <a:ext cx="11325679" cy="5014876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+mn-lt"/>
                <a:ea typeface="Open Sans Light" charset="0"/>
                <a:cs typeface="Open Sans Light" charset="0"/>
              </a:defRPr>
            </a:lvl1pPr>
            <a:lvl2pPr marL="231764" indent="-227002">
              <a:buClr>
                <a:srgbClr val="124F94"/>
              </a:buClr>
              <a:buFont typeface="Arial" charset="0"/>
              <a:buChar char="•"/>
              <a:tabLst/>
              <a:defRPr b="0" i="0">
                <a:latin typeface="+mn-lt"/>
                <a:ea typeface="Open Sans Light" charset="0"/>
                <a:cs typeface="Open Sans Light" charset="0"/>
              </a:defRPr>
            </a:lvl2pPr>
            <a:lvl3pPr>
              <a:buClr>
                <a:srgbClr val="124F94"/>
              </a:buClr>
              <a:defRPr b="0" i="0">
                <a:latin typeface="+mn-lt"/>
                <a:ea typeface="Open Sans Light" charset="0"/>
                <a:cs typeface="Open Sans Light" charset="0"/>
              </a:defRPr>
            </a:lvl3pPr>
            <a:lvl4pPr>
              <a:buClr>
                <a:srgbClr val="124F94"/>
              </a:buClr>
              <a:defRPr b="0" i="0">
                <a:latin typeface="+mn-lt"/>
                <a:ea typeface="Open Sans Light" charset="0"/>
                <a:cs typeface="Open Sans Light" charset="0"/>
              </a:defRPr>
            </a:lvl4pPr>
            <a:lvl5pPr>
              <a:buClr>
                <a:srgbClr val="124F94"/>
              </a:buClr>
              <a:defRPr b="0" i="0">
                <a:latin typeface="+mn-lt"/>
                <a:ea typeface="Open Sans Light" charset="0"/>
                <a:cs typeface="Open Sans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4260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7015-2FA6-43EF-BD36-9DBFE92FC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B4C52-E004-4FFD-8A0A-8F4049D9B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20CAA-605B-4312-9235-F51FF9E3B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121CE-E500-46C5-BA82-9E25CC85B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43CB7-3F68-4FC2-8765-06966A9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7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D185A-5680-40D1-B131-385E9F5EF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7A838-7B97-4E7B-BE46-315AA01A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6BD15-5A12-49BD-8515-D35DF89B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F7592-BC56-4A6E-B033-41A9A153D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372C3-E55D-4C40-8867-A77E6F06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0EE3-4BBD-45B7-85FC-CCD17A751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D49F3-D4A3-40B4-A7BA-B19B894E6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49814-8535-490D-B948-AF14A38E3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AE267-FD6B-4C33-B8F3-C5D332CEF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5FB9B-7404-4AA5-BF1F-D44CEA2ED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C3581-ECBC-4A5C-8D6C-AA3FF628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7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245C6-CFA3-4801-B2A6-617A5151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E881A-7E62-42B4-B8D0-B9FBAFF9B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9A736-49C5-4146-AADC-60237320F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D936B0-C9AE-42E5-8FEC-ECB379F9F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3713C8-FB05-454E-853C-A59DEE1AD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64C212-55BD-43C2-B65D-66299D53F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4D1228-3A23-4964-984E-BFD8DD4D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D33806-C929-4B3E-8CD0-483684911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1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1F1C-1E05-40FA-910A-0F0D6349E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62873-904B-4670-AB5B-AF7BD91E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0D6229-AE93-4805-A338-13273B4D4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62F0B7-27CE-4B42-87F5-9007DB92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4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18EF5A-12E8-4E09-BCDD-D84733749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A5419A-3B7A-41F8-BD15-9B18E854B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EEE27-C0A7-4C4C-BE8B-DC0BEB670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6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10C63-3CC1-4461-8FD8-CB4909ADF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AB21B-EB60-4843-B2BD-23E2F58E9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4FDB53-762D-4E35-97C3-88E503A41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B7B8B-0964-4536-B090-116C7B99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8153B-DFC2-4013-978D-44CF4FBE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22139-0FC5-4D75-AF03-A5963AE71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4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63355-7612-43A8-90C7-330263E8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644135-9773-48E0-9D05-C39B329716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AC72D-C739-4038-9BB7-F2E3DF4B5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7A3C3-2652-4ED8-9B35-6EDF9FB1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A6485-D803-4965-B503-00B4B732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7B13F-F514-4499-B379-E1CAA80A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9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F1D2D6-A3D5-4290-8172-63A375D2B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B7E38-A2B3-44C0-9366-9C2F388BD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BD33F-458D-4FDB-B027-4B2C9A8B7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643F2-9904-478C-B198-63FFD58887E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1C6F6-BCA4-46B0-895D-9F17C4398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FEC34-0935-46F2-833E-0FE7CC6A5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DBAE2-17A6-4233-B243-7E6B1A4B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4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F7D6-EE9A-499B-950A-F4E4BFE99B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SAE Battery Standard Steering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B76B6-8E6A-4EB5-B894-C6567CD036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Guidance Documents Supplied to NAATBatt International </a:t>
            </a:r>
          </a:p>
          <a:p>
            <a:r>
              <a:rPr lang="en-US" dirty="0"/>
              <a:t>for Committee Work</a:t>
            </a:r>
          </a:p>
          <a:p>
            <a:r>
              <a:rPr lang="en-US" dirty="0"/>
              <a:t>September 2, 2020</a:t>
            </a:r>
          </a:p>
          <a:p>
            <a:r>
              <a:rPr lang="en-US" dirty="0"/>
              <a:t>Robert L. Galyen</a:t>
            </a:r>
          </a:p>
        </p:txBody>
      </p:sp>
    </p:spTree>
    <p:extLst>
      <p:ext uri="{BB962C8B-B14F-4D97-AF65-F5344CB8AC3E}">
        <p14:creationId xmlns:p14="http://schemas.microsoft.com/office/powerpoint/2010/main" val="3188454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47982" y="18989"/>
            <a:ext cx="9005301" cy="747683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Battery Standards Steering Committee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2A9F421-08DC-4883-B423-EEF494BF5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3811" y="2937052"/>
            <a:ext cx="4205645" cy="1839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BD26C5A-08BA-41E0-9517-2FC1B71982CC}"/>
              </a:ext>
            </a:extLst>
          </p:cNvPr>
          <p:cNvGrpSpPr/>
          <p:nvPr/>
        </p:nvGrpSpPr>
        <p:grpSpPr>
          <a:xfrm>
            <a:off x="8314258" y="1092201"/>
            <a:ext cx="3164093" cy="3685601"/>
            <a:chOff x="6569741" y="434287"/>
            <a:chExt cx="2373070" cy="2764201"/>
          </a:xfrm>
        </p:grpSpPr>
        <p:sp>
          <p:nvSpPr>
            <p:cNvPr id="7" name="Freeform 96">
              <a:extLst>
                <a:ext uri="{FF2B5EF4-FFF2-40B4-BE49-F238E27FC236}">
                  <a16:creationId xmlns:a16="http://schemas.microsoft.com/office/drawing/2014/main" id="{803801D4-9848-4924-8D2A-A670292CEF4B}"/>
                </a:ext>
              </a:extLst>
            </p:cNvPr>
            <p:cNvSpPr/>
            <p:nvPr/>
          </p:nvSpPr>
          <p:spPr>
            <a:xfrm>
              <a:off x="6690555" y="1821793"/>
              <a:ext cx="1048148" cy="700074"/>
            </a:xfrm>
            <a:custGeom>
              <a:avLst/>
              <a:gdLst>
                <a:gd name="connsiteX0" fmla="*/ 0 w 826085"/>
                <a:gd name="connsiteY0" fmla="*/ 105684 h 634091"/>
                <a:gd name="connsiteX1" fmla="*/ 105684 w 826085"/>
                <a:gd name="connsiteY1" fmla="*/ 0 h 634091"/>
                <a:gd name="connsiteX2" fmla="*/ 720401 w 826085"/>
                <a:gd name="connsiteY2" fmla="*/ 0 h 634091"/>
                <a:gd name="connsiteX3" fmla="*/ 826085 w 826085"/>
                <a:gd name="connsiteY3" fmla="*/ 105684 h 634091"/>
                <a:gd name="connsiteX4" fmla="*/ 826085 w 826085"/>
                <a:gd name="connsiteY4" fmla="*/ 528407 h 634091"/>
                <a:gd name="connsiteX5" fmla="*/ 720401 w 826085"/>
                <a:gd name="connsiteY5" fmla="*/ 634091 h 634091"/>
                <a:gd name="connsiteX6" fmla="*/ 105684 w 826085"/>
                <a:gd name="connsiteY6" fmla="*/ 634091 h 634091"/>
                <a:gd name="connsiteX7" fmla="*/ 0 w 826085"/>
                <a:gd name="connsiteY7" fmla="*/ 528407 h 634091"/>
                <a:gd name="connsiteX8" fmla="*/ 0 w 826085"/>
                <a:gd name="connsiteY8" fmla="*/ 105684 h 634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6085" h="634091">
                  <a:moveTo>
                    <a:pt x="0" y="105684"/>
                  </a:moveTo>
                  <a:cubicBezTo>
                    <a:pt x="0" y="47316"/>
                    <a:pt x="47316" y="0"/>
                    <a:pt x="105684" y="0"/>
                  </a:cubicBezTo>
                  <a:lnTo>
                    <a:pt x="720401" y="0"/>
                  </a:lnTo>
                  <a:cubicBezTo>
                    <a:pt x="778769" y="0"/>
                    <a:pt x="826085" y="47316"/>
                    <a:pt x="826085" y="105684"/>
                  </a:cubicBezTo>
                  <a:lnTo>
                    <a:pt x="826085" y="528407"/>
                  </a:lnTo>
                  <a:cubicBezTo>
                    <a:pt x="826085" y="586775"/>
                    <a:pt x="778769" y="634091"/>
                    <a:pt x="720401" y="634091"/>
                  </a:cubicBezTo>
                  <a:lnTo>
                    <a:pt x="105684" y="634091"/>
                  </a:lnTo>
                  <a:cubicBezTo>
                    <a:pt x="47316" y="634091"/>
                    <a:pt x="0" y="586775"/>
                    <a:pt x="0" y="528407"/>
                  </a:cubicBezTo>
                  <a:lnTo>
                    <a:pt x="0" y="105684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9899" tIns="59899" rIns="59899" bIns="59899" numCol="1" spcCol="1270" anchor="ctr" anchorCtr="0">
              <a:noAutofit/>
            </a:bodyPr>
            <a:lstStyle/>
            <a:p>
              <a:pPr algn="ctr" defTabSz="62225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67" b="1" dirty="0">
                  <a:solidFill>
                    <a:prstClr val="white"/>
                  </a:solidFill>
                  <a:latin typeface="Calibri"/>
                </a:rPr>
                <a:t>9) Battery Standards Future Energy Storage Systems</a:t>
              </a:r>
            </a:p>
          </p:txBody>
        </p:sp>
        <p:sp>
          <p:nvSpPr>
            <p:cNvPr id="8" name="Freeform 98">
              <a:extLst>
                <a:ext uri="{FF2B5EF4-FFF2-40B4-BE49-F238E27FC236}">
                  <a16:creationId xmlns:a16="http://schemas.microsoft.com/office/drawing/2014/main" id="{BAF4BCF8-5F42-401C-AC73-7F39A5ED013A}"/>
                </a:ext>
              </a:extLst>
            </p:cNvPr>
            <p:cNvSpPr/>
            <p:nvPr/>
          </p:nvSpPr>
          <p:spPr>
            <a:xfrm>
              <a:off x="7867680" y="773107"/>
              <a:ext cx="985278" cy="512868"/>
            </a:xfrm>
            <a:custGeom>
              <a:avLst/>
              <a:gdLst>
                <a:gd name="connsiteX0" fmla="*/ 0 w 776535"/>
                <a:gd name="connsiteY0" fmla="*/ 111441 h 668635"/>
                <a:gd name="connsiteX1" fmla="*/ 111441 w 776535"/>
                <a:gd name="connsiteY1" fmla="*/ 0 h 668635"/>
                <a:gd name="connsiteX2" fmla="*/ 665094 w 776535"/>
                <a:gd name="connsiteY2" fmla="*/ 0 h 668635"/>
                <a:gd name="connsiteX3" fmla="*/ 776535 w 776535"/>
                <a:gd name="connsiteY3" fmla="*/ 111441 h 668635"/>
                <a:gd name="connsiteX4" fmla="*/ 776535 w 776535"/>
                <a:gd name="connsiteY4" fmla="*/ 557194 h 668635"/>
                <a:gd name="connsiteX5" fmla="*/ 665094 w 776535"/>
                <a:gd name="connsiteY5" fmla="*/ 668635 h 668635"/>
                <a:gd name="connsiteX6" fmla="*/ 111441 w 776535"/>
                <a:gd name="connsiteY6" fmla="*/ 668635 h 668635"/>
                <a:gd name="connsiteX7" fmla="*/ 0 w 776535"/>
                <a:gd name="connsiteY7" fmla="*/ 557194 h 668635"/>
                <a:gd name="connsiteX8" fmla="*/ 0 w 776535"/>
                <a:gd name="connsiteY8" fmla="*/ 111441 h 668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6535" h="668635">
                  <a:moveTo>
                    <a:pt x="0" y="111441"/>
                  </a:moveTo>
                  <a:cubicBezTo>
                    <a:pt x="0" y="49894"/>
                    <a:pt x="49894" y="0"/>
                    <a:pt x="111441" y="0"/>
                  </a:cubicBezTo>
                  <a:lnTo>
                    <a:pt x="665094" y="0"/>
                  </a:lnTo>
                  <a:cubicBezTo>
                    <a:pt x="726641" y="0"/>
                    <a:pt x="776535" y="49894"/>
                    <a:pt x="776535" y="111441"/>
                  </a:cubicBezTo>
                  <a:lnTo>
                    <a:pt x="776535" y="557194"/>
                  </a:lnTo>
                  <a:cubicBezTo>
                    <a:pt x="776535" y="618741"/>
                    <a:pt x="726641" y="668635"/>
                    <a:pt x="665094" y="668635"/>
                  </a:cubicBezTo>
                  <a:lnTo>
                    <a:pt x="111441" y="668635"/>
                  </a:lnTo>
                  <a:cubicBezTo>
                    <a:pt x="49894" y="668635"/>
                    <a:pt x="0" y="618741"/>
                    <a:pt x="0" y="557194"/>
                  </a:cubicBezTo>
                  <a:lnTo>
                    <a:pt x="0" y="11144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147" tIns="62147" rIns="62147" bIns="62147" numCol="1" spcCol="1270" anchor="ctr" anchorCtr="0">
              <a:noAutofit/>
            </a:bodyPr>
            <a:lstStyle/>
            <a:p>
              <a:pPr algn="ctr" defTabSz="62225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67" b="1" dirty="0">
                  <a:solidFill>
                    <a:prstClr val="white"/>
                  </a:solidFill>
                  <a:latin typeface="Calibri"/>
                </a:rPr>
                <a:t>1) Battery  Safety</a:t>
              </a:r>
            </a:p>
          </p:txBody>
        </p:sp>
        <p:sp>
          <p:nvSpPr>
            <p:cNvPr id="10" name="Freeform 99">
              <a:extLst>
                <a:ext uri="{FF2B5EF4-FFF2-40B4-BE49-F238E27FC236}">
                  <a16:creationId xmlns:a16="http://schemas.microsoft.com/office/drawing/2014/main" id="{A427AB0B-E9E4-43A3-9AC2-051D1E18E4CE}"/>
                </a:ext>
              </a:extLst>
            </p:cNvPr>
            <p:cNvSpPr/>
            <p:nvPr/>
          </p:nvSpPr>
          <p:spPr>
            <a:xfrm>
              <a:off x="7805184" y="1898324"/>
              <a:ext cx="1070449" cy="468942"/>
            </a:xfrm>
            <a:custGeom>
              <a:avLst/>
              <a:gdLst>
                <a:gd name="connsiteX0" fmla="*/ 0 w 843661"/>
                <a:gd name="connsiteY0" fmla="*/ 101897 h 611368"/>
                <a:gd name="connsiteX1" fmla="*/ 101897 w 843661"/>
                <a:gd name="connsiteY1" fmla="*/ 0 h 611368"/>
                <a:gd name="connsiteX2" fmla="*/ 741764 w 843661"/>
                <a:gd name="connsiteY2" fmla="*/ 0 h 611368"/>
                <a:gd name="connsiteX3" fmla="*/ 843661 w 843661"/>
                <a:gd name="connsiteY3" fmla="*/ 101897 h 611368"/>
                <a:gd name="connsiteX4" fmla="*/ 843661 w 843661"/>
                <a:gd name="connsiteY4" fmla="*/ 509471 h 611368"/>
                <a:gd name="connsiteX5" fmla="*/ 741764 w 843661"/>
                <a:gd name="connsiteY5" fmla="*/ 611368 h 611368"/>
                <a:gd name="connsiteX6" fmla="*/ 101897 w 843661"/>
                <a:gd name="connsiteY6" fmla="*/ 611368 h 611368"/>
                <a:gd name="connsiteX7" fmla="*/ 0 w 843661"/>
                <a:gd name="connsiteY7" fmla="*/ 509471 h 611368"/>
                <a:gd name="connsiteX8" fmla="*/ 0 w 843661"/>
                <a:gd name="connsiteY8" fmla="*/ 101897 h 611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3661" h="611368">
                  <a:moveTo>
                    <a:pt x="0" y="101897"/>
                  </a:moveTo>
                  <a:cubicBezTo>
                    <a:pt x="0" y="45621"/>
                    <a:pt x="45621" y="0"/>
                    <a:pt x="101897" y="0"/>
                  </a:cubicBezTo>
                  <a:lnTo>
                    <a:pt x="741764" y="0"/>
                  </a:lnTo>
                  <a:cubicBezTo>
                    <a:pt x="798040" y="0"/>
                    <a:pt x="843661" y="45621"/>
                    <a:pt x="843661" y="101897"/>
                  </a:cubicBezTo>
                  <a:lnTo>
                    <a:pt x="843661" y="509471"/>
                  </a:lnTo>
                  <a:cubicBezTo>
                    <a:pt x="843661" y="565747"/>
                    <a:pt x="798040" y="611368"/>
                    <a:pt x="741764" y="611368"/>
                  </a:cubicBezTo>
                  <a:lnTo>
                    <a:pt x="101897" y="611368"/>
                  </a:lnTo>
                  <a:cubicBezTo>
                    <a:pt x="45621" y="611368"/>
                    <a:pt x="0" y="565747"/>
                    <a:pt x="0" y="509471"/>
                  </a:cubicBezTo>
                  <a:lnTo>
                    <a:pt x="0" y="101897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727" tIns="56727" rIns="56727" bIns="56727" numCol="1" spcCol="1270" anchor="ctr" anchorCtr="0">
              <a:noAutofit/>
            </a:bodyPr>
            <a:lstStyle/>
            <a:p>
              <a:pPr algn="ctr" defTabSz="5926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33" b="1" dirty="0">
                  <a:solidFill>
                    <a:prstClr val="white"/>
                  </a:solidFill>
                  <a:latin typeface="Calibri"/>
                </a:rPr>
                <a:t>5) Battery Size Standardization</a:t>
              </a:r>
            </a:p>
          </p:txBody>
        </p:sp>
        <p:sp>
          <p:nvSpPr>
            <p:cNvPr id="11" name="Freeform 106">
              <a:extLst>
                <a:ext uri="{FF2B5EF4-FFF2-40B4-BE49-F238E27FC236}">
                  <a16:creationId xmlns:a16="http://schemas.microsoft.com/office/drawing/2014/main" id="{2F615553-BC98-4FB3-950D-4B1E95C1DBDA}"/>
                </a:ext>
              </a:extLst>
            </p:cNvPr>
            <p:cNvSpPr/>
            <p:nvPr/>
          </p:nvSpPr>
          <p:spPr>
            <a:xfrm>
              <a:off x="7672744" y="2484223"/>
              <a:ext cx="1186874" cy="686094"/>
            </a:xfrm>
            <a:custGeom>
              <a:avLst/>
              <a:gdLst>
                <a:gd name="connsiteX0" fmla="*/ 0 w 751134"/>
                <a:gd name="connsiteY0" fmla="*/ 102052 h 612299"/>
                <a:gd name="connsiteX1" fmla="*/ 102052 w 751134"/>
                <a:gd name="connsiteY1" fmla="*/ 0 h 612299"/>
                <a:gd name="connsiteX2" fmla="*/ 649082 w 751134"/>
                <a:gd name="connsiteY2" fmla="*/ 0 h 612299"/>
                <a:gd name="connsiteX3" fmla="*/ 751134 w 751134"/>
                <a:gd name="connsiteY3" fmla="*/ 102052 h 612299"/>
                <a:gd name="connsiteX4" fmla="*/ 751134 w 751134"/>
                <a:gd name="connsiteY4" fmla="*/ 510247 h 612299"/>
                <a:gd name="connsiteX5" fmla="*/ 649082 w 751134"/>
                <a:gd name="connsiteY5" fmla="*/ 612299 h 612299"/>
                <a:gd name="connsiteX6" fmla="*/ 102052 w 751134"/>
                <a:gd name="connsiteY6" fmla="*/ 612299 h 612299"/>
                <a:gd name="connsiteX7" fmla="*/ 0 w 751134"/>
                <a:gd name="connsiteY7" fmla="*/ 510247 h 612299"/>
                <a:gd name="connsiteX8" fmla="*/ 0 w 751134"/>
                <a:gd name="connsiteY8" fmla="*/ 102052 h 612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1134" h="612299">
                  <a:moveTo>
                    <a:pt x="0" y="102052"/>
                  </a:moveTo>
                  <a:cubicBezTo>
                    <a:pt x="0" y="45690"/>
                    <a:pt x="45690" y="0"/>
                    <a:pt x="102052" y="0"/>
                  </a:cubicBezTo>
                  <a:lnTo>
                    <a:pt x="649082" y="0"/>
                  </a:lnTo>
                  <a:cubicBezTo>
                    <a:pt x="705444" y="0"/>
                    <a:pt x="751134" y="45690"/>
                    <a:pt x="751134" y="102052"/>
                  </a:cubicBezTo>
                  <a:lnTo>
                    <a:pt x="751134" y="510247"/>
                  </a:lnTo>
                  <a:cubicBezTo>
                    <a:pt x="751134" y="566609"/>
                    <a:pt x="705444" y="612299"/>
                    <a:pt x="649082" y="612299"/>
                  </a:cubicBezTo>
                  <a:lnTo>
                    <a:pt x="102052" y="612299"/>
                  </a:lnTo>
                  <a:cubicBezTo>
                    <a:pt x="45690" y="612299"/>
                    <a:pt x="0" y="566609"/>
                    <a:pt x="0" y="510247"/>
                  </a:cubicBezTo>
                  <a:lnTo>
                    <a:pt x="0" y="102052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480" tIns="58480" rIns="58480" bIns="58480" numCol="1" spcCol="1270" anchor="ctr" anchorCtr="0">
              <a:noAutofit/>
            </a:bodyPr>
            <a:lstStyle/>
            <a:p>
              <a:pPr algn="ctr" defTabSz="62225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67" b="1" dirty="0">
                  <a:solidFill>
                    <a:prstClr val="white"/>
                  </a:solidFill>
                  <a:latin typeface="Calibri"/>
                </a:rPr>
                <a:t>8) Battery Standards  Electronic Fuel </a:t>
              </a:r>
              <a:r>
                <a:rPr lang="en-US" sz="1400" b="1" dirty="0">
                  <a:solidFill>
                    <a:prstClr val="white"/>
                  </a:solidFill>
                  <a:latin typeface="Calibri"/>
                </a:rPr>
                <a:t>Gauge</a:t>
              </a:r>
              <a:endParaRPr lang="en-US" sz="1467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Freeform 108">
              <a:extLst>
                <a:ext uri="{FF2B5EF4-FFF2-40B4-BE49-F238E27FC236}">
                  <a16:creationId xmlns:a16="http://schemas.microsoft.com/office/drawing/2014/main" id="{3A1BF2E4-A405-4F2F-8EBB-B7D76E3562D2}"/>
                </a:ext>
              </a:extLst>
            </p:cNvPr>
            <p:cNvSpPr/>
            <p:nvPr/>
          </p:nvSpPr>
          <p:spPr>
            <a:xfrm>
              <a:off x="6767395" y="2570657"/>
              <a:ext cx="801247" cy="469241"/>
            </a:xfrm>
            <a:custGeom>
              <a:avLst/>
              <a:gdLst>
                <a:gd name="connsiteX0" fmla="*/ 0 w 719549"/>
                <a:gd name="connsiteY0" fmla="*/ 101962 h 611757"/>
                <a:gd name="connsiteX1" fmla="*/ 101962 w 719549"/>
                <a:gd name="connsiteY1" fmla="*/ 0 h 611757"/>
                <a:gd name="connsiteX2" fmla="*/ 617587 w 719549"/>
                <a:gd name="connsiteY2" fmla="*/ 0 h 611757"/>
                <a:gd name="connsiteX3" fmla="*/ 719549 w 719549"/>
                <a:gd name="connsiteY3" fmla="*/ 101962 h 611757"/>
                <a:gd name="connsiteX4" fmla="*/ 719549 w 719549"/>
                <a:gd name="connsiteY4" fmla="*/ 509795 h 611757"/>
                <a:gd name="connsiteX5" fmla="*/ 617587 w 719549"/>
                <a:gd name="connsiteY5" fmla="*/ 611757 h 611757"/>
                <a:gd name="connsiteX6" fmla="*/ 101962 w 719549"/>
                <a:gd name="connsiteY6" fmla="*/ 611757 h 611757"/>
                <a:gd name="connsiteX7" fmla="*/ 0 w 719549"/>
                <a:gd name="connsiteY7" fmla="*/ 509795 h 611757"/>
                <a:gd name="connsiteX8" fmla="*/ 0 w 719549"/>
                <a:gd name="connsiteY8" fmla="*/ 101962 h 611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9549" h="611757">
                  <a:moveTo>
                    <a:pt x="0" y="101962"/>
                  </a:moveTo>
                  <a:cubicBezTo>
                    <a:pt x="0" y="45650"/>
                    <a:pt x="45650" y="0"/>
                    <a:pt x="101962" y="0"/>
                  </a:cubicBezTo>
                  <a:lnTo>
                    <a:pt x="617587" y="0"/>
                  </a:lnTo>
                  <a:cubicBezTo>
                    <a:pt x="673899" y="0"/>
                    <a:pt x="719549" y="45650"/>
                    <a:pt x="719549" y="101962"/>
                  </a:cubicBezTo>
                  <a:lnTo>
                    <a:pt x="719549" y="509795"/>
                  </a:lnTo>
                  <a:cubicBezTo>
                    <a:pt x="719549" y="566107"/>
                    <a:pt x="673899" y="611757"/>
                    <a:pt x="617587" y="611757"/>
                  </a:cubicBezTo>
                  <a:lnTo>
                    <a:pt x="101962" y="611757"/>
                  </a:lnTo>
                  <a:cubicBezTo>
                    <a:pt x="45650" y="611757"/>
                    <a:pt x="0" y="566107"/>
                    <a:pt x="0" y="509795"/>
                  </a:cubicBezTo>
                  <a:lnTo>
                    <a:pt x="0" y="101962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445" tIns="58445" rIns="58445" bIns="58445" numCol="1" spcCol="1270" anchor="ctr" anchorCtr="0">
              <a:noAutofit/>
            </a:bodyPr>
            <a:lstStyle/>
            <a:p>
              <a:pPr algn="ctr" defTabSz="62225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67" b="1" dirty="0">
                  <a:solidFill>
                    <a:prstClr val="white"/>
                  </a:solidFill>
                  <a:latin typeface="Calibri"/>
                </a:rPr>
                <a:t> 6) Starter Battery</a:t>
              </a:r>
            </a:p>
          </p:txBody>
        </p:sp>
        <p:sp>
          <p:nvSpPr>
            <p:cNvPr id="13" name="Freeform 112">
              <a:extLst>
                <a:ext uri="{FF2B5EF4-FFF2-40B4-BE49-F238E27FC236}">
                  <a16:creationId xmlns:a16="http://schemas.microsoft.com/office/drawing/2014/main" id="{D63F4AF1-7E85-4F7A-8D02-848241EC28CB}"/>
                </a:ext>
              </a:extLst>
            </p:cNvPr>
            <p:cNvSpPr/>
            <p:nvPr/>
          </p:nvSpPr>
          <p:spPr>
            <a:xfrm>
              <a:off x="7814916" y="1403979"/>
              <a:ext cx="998598" cy="377296"/>
            </a:xfrm>
            <a:custGeom>
              <a:avLst/>
              <a:gdLst>
                <a:gd name="connsiteX0" fmla="*/ 0 w 787033"/>
                <a:gd name="connsiteY0" fmla="*/ 81983 h 491887"/>
                <a:gd name="connsiteX1" fmla="*/ 81983 w 787033"/>
                <a:gd name="connsiteY1" fmla="*/ 0 h 491887"/>
                <a:gd name="connsiteX2" fmla="*/ 705050 w 787033"/>
                <a:gd name="connsiteY2" fmla="*/ 0 h 491887"/>
                <a:gd name="connsiteX3" fmla="*/ 787033 w 787033"/>
                <a:gd name="connsiteY3" fmla="*/ 81983 h 491887"/>
                <a:gd name="connsiteX4" fmla="*/ 787033 w 787033"/>
                <a:gd name="connsiteY4" fmla="*/ 409904 h 491887"/>
                <a:gd name="connsiteX5" fmla="*/ 705050 w 787033"/>
                <a:gd name="connsiteY5" fmla="*/ 491887 h 491887"/>
                <a:gd name="connsiteX6" fmla="*/ 81983 w 787033"/>
                <a:gd name="connsiteY6" fmla="*/ 491887 h 491887"/>
                <a:gd name="connsiteX7" fmla="*/ 0 w 787033"/>
                <a:gd name="connsiteY7" fmla="*/ 409904 h 491887"/>
                <a:gd name="connsiteX8" fmla="*/ 0 w 787033"/>
                <a:gd name="connsiteY8" fmla="*/ 81983 h 491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7033" h="491887">
                  <a:moveTo>
                    <a:pt x="0" y="81983"/>
                  </a:moveTo>
                  <a:cubicBezTo>
                    <a:pt x="0" y="36705"/>
                    <a:pt x="36705" y="0"/>
                    <a:pt x="81983" y="0"/>
                  </a:cubicBezTo>
                  <a:lnTo>
                    <a:pt x="705050" y="0"/>
                  </a:lnTo>
                  <a:cubicBezTo>
                    <a:pt x="750328" y="0"/>
                    <a:pt x="787033" y="36705"/>
                    <a:pt x="787033" y="81983"/>
                  </a:cubicBezTo>
                  <a:lnTo>
                    <a:pt x="787033" y="409904"/>
                  </a:lnTo>
                  <a:cubicBezTo>
                    <a:pt x="787033" y="455182"/>
                    <a:pt x="750328" y="491887"/>
                    <a:pt x="705050" y="491887"/>
                  </a:cubicBezTo>
                  <a:lnTo>
                    <a:pt x="81983" y="491887"/>
                  </a:lnTo>
                  <a:cubicBezTo>
                    <a:pt x="36705" y="491887"/>
                    <a:pt x="0" y="455182"/>
                    <a:pt x="0" y="409904"/>
                  </a:cubicBezTo>
                  <a:lnTo>
                    <a:pt x="0" y="8198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43" tIns="50643" rIns="50643" bIns="50643" numCol="1" spcCol="1270" anchor="ctr" anchorCtr="0">
              <a:noAutofit/>
            </a:bodyPr>
            <a:lstStyle/>
            <a:p>
              <a:pPr algn="ctr" defTabSz="62225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67" b="1" dirty="0">
                  <a:solidFill>
                    <a:prstClr val="white"/>
                  </a:solidFill>
                  <a:latin typeface="Calibri"/>
                </a:rPr>
                <a:t>17) Capacitive Energy Storage</a:t>
              </a:r>
            </a:p>
          </p:txBody>
        </p:sp>
        <p:sp>
          <p:nvSpPr>
            <p:cNvPr id="14" name="Freeform 114">
              <a:extLst>
                <a:ext uri="{FF2B5EF4-FFF2-40B4-BE49-F238E27FC236}">
                  <a16:creationId xmlns:a16="http://schemas.microsoft.com/office/drawing/2014/main" id="{E9AE9229-F823-44F7-B37D-4112DC59386B}"/>
                </a:ext>
              </a:extLst>
            </p:cNvPr>
            <p:cNvSpPr/>
            <p:nvPr/>
          </p:nvSpPr>
          <p:spPr>
            <a:xfrm>
              <a:off x="6763125" y="1322497"/>
              <a:ext cx="993151" cy="450506"/>
            </a:xfrm>
            <a:custGeom>
              <a:avLst/>
              <a:gdLst>
                <a:gd name="connsiteX0" fmla="*/ 0 w 782740"/>
                <a:gd name="connsiteY0" fmla="*/ 97891 h 587332"/>
                <a:gd name="connsiteX1" fmla="*/ 97891 w 782740"/>
                <a:gd name="connsiteY1" fmla="*/ 0 h 587332"/>
                <a:gd name="connsiteX2" fmla="*/ 684849 w 782740"/>
                <a:gd name="connsiteY2" fmla="*/ 0 h 587332"/>
                <a:gd name="connsiteX3" fmla="*/ 782740 w 782740"/>
                <a:gd name="connsiteY3" fmla="*/ 97891 h 587332"/>
                <a:gd name="connsiteX4" fmla="*/ 782740 w 782740"/>
                <a:gd name="connsiteY4" fmla="*/ 489441 h 587332"/>
                <a:gd name="connsiteX5" fmla="*/ 684849 w 782740"/>
                <a:gd name="connsiteY5" fmla="*/ 587332 h 587332"/>
                <a:gd name="connsiteX6" fmla="*/ 97891 w 782740"/>
                <a:gd name="connsiteY6" fmla="*/ 587332 h 587332"/>
                <a:gd name="connsiteX7" fmla="*/ 0 w 782740"/>
                <a:gd name="connsiteY7" fmla="*/ 489441 h 587332"/>
                <a:gd name="connsiteX8" fmla="*/ 0 w 782740"/>
                <a:gd name="connsiteY8" fmla="*/ 97891 h 587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2740" h="587332">
                  <a:moveTo>
                    <a:pt x="0" y="97891"/>
                  </a:moveTo>
                  <a:cubicBezTo>
                    <a:pt x="0" y="43827"/>
                    <a:pt x="43827" y="0"/>
                    <a:pt x="97891" y="0"/>
                  </a:cubicBezTo>
                  <a:lnTo>
                    <a:pt x="684849" y="0"/>
                  </a:lnTo>
                  <a:cubicBezTo>
                    <a:pt x="738913" y="0"/>
                    <a:pt x="782740" y="43827"/>
                    <a:pt x="782740" y="97891"/>
                  </a:cubicBezTo>
                  <a:lnTo>
                    <a:pt x="782740" y="489441"/>
                  </a:lnTo>
                  <a:cubicBezTo>
                    <a:pt x="782740" y="543505"/>
                    <a:pt x="738913" y="587332"/>
                    <a:pt x="684849" y="587332"/>
                  </a:cubicBezTo>
                  <a:lnTo>
                    <a:pt x="97891" y="587332"/>
                  </a:lnTo>
                  <a:cubicBezTo>
                    <a:pt x="43827" y="587332"/>
                    <a:pt x="0" y="543505"/>
                    <a:pt x="0" y="489441"/>
                  </a:cubicBezTo>
                  <a:lnTo>
                    <a:pt x="0" y="9789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855" tIns="56855" rIns="56855" bIns="56855" numCol="1" spcCol="1270" anchor="ctr" anchorCtr="0">
              <a:noAutofit/>
            </a:bodyPr>
            <a:lstStyle/>
            <a:p>
              <a:pPr algn="ctr" defTabSz="62225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67" b="1" dirty="0">
                  <a:solidFill>
                    <a:prstClr val="white"/>
                  </a:solidFill>
                  <a:latin typeface="Calibri"/>
                </a:rPr>
                <a:t>16) Start-Stop Battery</a:t>
              </a: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F2956088-7D35-4283-B826-54ECE2B67F60}"/>
                </a:ext>
              </a:extLst>
            </p:cNvPr>
            <p:cNvSpPr/>
            <p:nvPr/>
          </p:nvSpPr>
          <p:spPr>
            <a:xfrm>
              <a:off x="6674540" y="752078"/>
              <a:ext cx="1139028" cy="537908"/>
            </a:xfrm>
            <a:custGeom>
              <a:avLst/>
              <a:gdLst>
                <a:gd name="connsiteX0" fmla="*/ 0 w 836138"/>
                <a:gd name="connsiteY0" fmla="*/ 92690 h 556130"/>
                <a:gd name="connsiteX1" fmla="*/ 92690 w 836138"/>
                <a:gd name="connsiteY1" fmla="*/ 0 h 556130"/>
                <a:gd name="connsiteX2" fmla="*/ 743448 w 836138"/>
                <a:gd name="connsiteY2" fmla="*/ 0 h 556130"/>
                <a:gd name="connsiteX3" fmla="*/ 836138 w 836138"/>
                <a:gd name="connsiteY3" fmla="*/ 92690 h 556130"/>
                <a:gd name="connsiteX4" fmla="*/ 836138 w 836138"/>
                <a:gd name="connsiteY4" fmla="*/ 463440 h 556130"/>
                <a:gd name="connsiteX5" fmla="*/ 743448 w 836138"/>
                <a:gd name="connsiteY5" fmla="*/ 556130 h 556130"/>
                <a:gd name="connsiteX6" fmla="*/ 92690 w 836138"/>
                <a:gd name="connsiteY6" fmla="*/ 556130 h 556130"/>
                <a:gd name="connsiteX7" fmla="*/ 0 w 836138"/>
                <a:gd name="connsiteY7" fmla="*/ 463440 h 556130"/>
                <a:gd name="connsiteX8" fmla="*/ 0 w 836138"/>
                <a:gd name="connsiteY8" fmla="*/ 92690 h 556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6138" h="556130">
                  <a:moveTo>
                    <a:pt x="0" y="92690"/>
                  </a:moveTo>
                  <a:cubicBezTo>
                    <a:pt x="0" y="41499"/>
                    <a:pt x="41499" y="0"/>
                    <a:pt x="92690" y="0"/>
                  </a:cubicBezTo>
                  <a:lnTo>
                    <a:pt x="743448" y="0"/>
                  </a:lnTo>
                  <a:cubicBezTo>
                    <a:pt x="794639" y="0"/>
                    <a:pt x="836138" y="41499"/>
                    <a:pt x="836138" y="92690"/>
                  </a:cubicBezTo>
                  <a:lnTo>
                    <a:pt x="836138" y="463440"/>
                  </a:lnTo>
                  <a:cubicBezTo>
                    <a:pt x="836138" y="514631"/>
                    <a:pt x="794639" y="556130"/>
                    <a:pt x="743448" y="556130"/>
                  </a:cubicBezTo>
                  <a:lnTo>
                    <a:pt x="92690" y="556130"/>
                  </a:lnTo>
                  <a:cubicBezTo>
                    <a:pt x="41499" y="556130"/>
                    <a:pt x="0" y="514631"/>
                    <a:pt x="0" y="463440"/>
                  </a:cubicBezTo>
                  <a:lnTo>
                    <a:pt x="0" y="9269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824" tIns="54824" rIns="54824" bIns="54824" numCol="1" spcCol="1270" anchor="ctr" anchorCtr="0">
              <a:noAutofit/>
            </a:bodyPr>
            <a:lstStyle/>
            <a:p>
              <a:pPr algn="ctr" defTabSz="62225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67" b="1" dirty="0">
                  <a:solidFill>
                    <a:prstClr val="white"/>
                  </a:solidFill>
                  <a:latin typeface="Calibri"/>
                </a:rPr>
                <a:t>2) Battery Standards Testing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DA2494-7D52-4940-8309-9279B29D5801}"/>
                </a:ext>
              </a:extLst>
            </p:cNvPr>
            <p:cNvSpPr/>
            <p:nvPr/>
          </p:nvSpPr>
          <p:spPr>
            <a:xfrm>
              <a:off x="6569741" y="691999"/>
              <a:ext cx="2373070" cy="2506489"/>
            </a:xfrm>
            <a:prstGeom prst="rect">
              <a:avLst/>
            </a:prstGeom>
            <a:solidFill>
              <a:srgbClr val="0070C0">
                <a:alpha val="7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24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B05F46C-B967-4111-9101-AF1B59AAE370}"/>
                </a:ext>
              </a:extLst>
            </p:cNvPr>
            <p:cNvSpPr txBox="1"/>
            <p:nvPr/>
          </p:nvSpPr>
          <p:spPr>
            <a:xfrm>
              <a:off x="6663737" y="434287"/>
              <a:ext cx="21850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40"/>
              <a:r>
                <a:rPr lang="en-US" b="1" dirty="0">
                  <a:solidFill>
                    <a:prstClr val="black"/>
                  </a:solidFill>
                  <a:latin typeface="Calibri"/>
                </a:rPr>
                <a:t>PRODUCT SPECIFIC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773E86-C03D-4AA1-AB9A-535A7F72308F}"/>
              </a:ext>
            </a:extLst>
          </p:cNvPr>
          <p:cNvGrpSpPr/>
          <p:nvPr/>
        </p:nvGrpSpPr>
        <p:grpSpPr>
          <a:xfrm>
            <a:off x="271142" y="4323988"/>
            <a:ext cx="3547325" cy="2099875"/>
            <a:chOff x="140960" y="456599"/>
            <a:chExt cx="2589519" cy="1574906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AD9C4E85-526C-458D-8315-103935D0BDBC}"/>
                </a:ext>
              </a:extLst>
            </p:cNvPr>
            <p:cNvGrpSpPr/>
            <p:nvPr/>
          </p:nvGrpSpPr>
          <p:grpSpPr>
            <a:xfrm>
              <a:off x="140960" y="746141"/>
              <a:ext cx="2589519" cy="1285364"/>
              <a:chOff x="1160289" y="422622"/>
              <a:chExt cx="2589519" cy="1285364"/>
            </a:xfrm>
          </p:grpSpPr>
          <p:sp>
            <p:nvSpPr>
              <p:cNvPr id="21" name="Freeform 103">
                <a:extLst>
                  <a:ext uri="{FF2B5EF4-FFF2-40B4-BE49-F238E27FC236}">
                    <a16:creationId xmlns:a16="http://schemas.microsoft.com/office/drawing/2014/main" id="{D5DC379A-67BC-4EBE-BF00-25B318CE7D4A}"/>
                  </a:ext>
                </a:extLst>
              </p:cNvPr>
              <p:cNvSpPr/>
              <p:nvPr/>
            </p:nvSpPr>
            <p:spPr>
              <a:xfrm>
                <a:off x="2627567" y="1061516"/>
                <a:ext cx="924789" cy="502932"/>
              </a:xfrm>
              <a:custGeom>
                <a:avLst/>
                <a:gdLst>
                  <a:gd name="connsiteX0" fmla="*/ 0 w 728861"/>
                  <a:gd name="connsiteY0" fmla="*/ 88256 h 529523"/>
                  <a:gd name="connsiteX1" fmla="*/ 88256 w 728861"/>
                  <a:gd name="connsiteY1" fmla="*/ 0 h 529523"/>
                  <a:gd name="connsiteX2" fmla="*/ 640605 w 728861"/>
                  <a:gd name="connsiteY2" fmla="*/ 0 h 529523"/>
                  <a:gd name="connsiteX3" fmla="*/ 728861 w 728861"/>
                  <a:gd name="connsiteY3" fmla="*/ 88256 h 529523"/>
                  <a:gd name="connsiteX4" fmla="*/ 728861 w 728861"/>
                  <a:gd name="connsiteY4" fmla="*/ 441267 h 529523"/>
                  <a:gd name="connsiteX5" fmla="*/ 640605 w 728861"/>
                  <a:gd name="connsiteY5" fmla="*/ 529523 h 529523"/>
                  <a:gd name="connsiteX6" fmla="*/ 88256 w 728861"/>
                  <a:gd name="connsiteY6" fmla="*/ 529523 h 529523"/>
                  <a:gd name="connsiteX7" fmla="*/ 0 w 728861"/>
                  <a:gd name="connsiteY7" fmla="*/ 441267 h 529523"/>
                  <a:gd name="connsiteX8" fmla="*/ 0 w 728861"/>
                  <a:gd name="connsiteY8" fmla="*/ 88256 h 5295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8861" h="529523">
                    <a:moveTo>
                      <a:pt x="0" y="88256"/>
                    </a:moveTo>
                    <a:cubicBezTo>
                      <a:pt x="0" y="39514"/>
                      <a:pt x="39514" y="0"/>
                      <a:pt x="88256" y="0"/>
                    </a:cubicBezTo>
                    <a:lnTo>
                      <a:pt x="640605" y="0"/>
                    </a:lnTo>
                    <a:cubicBezTo>
                      <a:pt x="689347" y="0"/>
                      <a:pt x="728861" y="39514"/>
                      <a:pt x="728861" y="88256"/>
                    </a:cubicBezTo>
                    <a:lnTo>
                      <a:pt x="728861" y="441267"/>
                    </a:lnTo>
                    <a:cubicBezTo>
                      <a:pt x="728861" y="490009"/>
                      <a:pt x="689347" y="529523"/>
                      <a:pt x="640605" y="529523"/>
                    </a:cubicBezTo>
                    <a:lnTo>
                      <a:pt x="88256" y="529523"/>
                    </a:lnTo>
                    <a:cubicBezTo>
                      <a:pt x="39514" y="529523"/>
                      <a:pt x="0" y="490009"/>
                      <a:pt x="0" y="441267"/>
                    </a:cubicBezTo>
                    <a:lnTo>
                      <a:pt x="0" y="88256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3092" tIns="53092" rIns="53092" bIns="53092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14) Battery Materials Testing</a:t>
                </a:r>
              </a:p>
            </p:txBody>
          </p:sp>
          <p:sp>
            <p:nvSpPr>
              <p:cNvPr id="22" name="Freeform 60">
                <a:extLst>
                  <a:ext uri="{FF2B5EF4-FFF2-40B4-BE49-F238E27FC236}">
                    <a16:creationId xmlns:a16="http://schemas.microsoft.com/office/drawing/2014/main" id="{0A8D2A6E-58D1-40A0-A11A-B8C143674600}"/>
                  </a:ext>
                </a:extLst>
              </p:cNvPr>
              <p:cNvSpPr/>
              <p:nvPr/>
            </p:nvSpPr>
            <p:spPr>
              <a:xfrm>
                <a:off x="1596157" y="1160186"/>
                <a:ext cx="993151" cy="503772"/>
              </a:xfrm>
              <a:custGeom>
                <a:avLst/>
                <a:gdLst>
                  <a:gd name="connsiteX0" fmla="*/ 0 w 782740"/>
                  <a:gd name="connsiteY0" fmla="*/ 97891 h 587332"/>
                  <a:gd name="connsiteX1" fmla="*/ 97891 w 782740"/>
                  <a:gd name="connsiteY1" fmla="*/ 0 h 587332"/>
                  <a:gd name="connsiteX2" fmla="*/ 684849 w 782740"/>
                  <a:gd name="connsiteY2" fmla="*/ 0 h 587332"/>
                  <a:gd name="connsiteX3" fmla="*/ 782740 w 782740"/>
                  <a:gd name="connsiteY3" fmla="*/ 97891 h 587332"/>
                  <a:gd name="connsiteX4" fmla="*/ 782740 w 782740"/>
                  <a:gd name="connsiteY4" fmla="*/ 489441 h 587332"/>
                  <a:gd name="connsiteX5" fmla="*/ 684849 w 782740"/>
                  <a:gd name="connsiteY5" fmla="*/ 587332 h 587332"/>
                  <a:gd name="connsiteX6" fmla="*/ 97891 w 782740"/>
                  <a:gd name="connsiteY6" fmla="*/ 587332 h 587332"/>
                  <a:gd name="connsiteX7" fmla="*/ 0 w 782740"/>
                  <a:gd name="connsiteY7" fmla="*/ 489441 h 587332"/>
                  <a:gd name="connsiteX8" fmla="*/ 0 w 782740"/>
                  <a:gd name="connsiteY8" fmla="*/ 97891 h 587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82740" h="587332">
                    <a:moveTo>
                      <a:pt x="0" y="97891"/>
                    </a:moveTo>
                    <a:cubicBezTo>
                      <a:pt x="0" y="43827"/>
                      <a:pt x="43827" y="0"/>
                      <a:pt x="97891" y="0"/>
                    </a:cubicBezTo>
                    <a:lnTo>
                      <a:pt x="684849" y="0"/>
                    </a:lnTo>
                    <a:cubicBezTo>
                      <a:pt x="738913" y="0"/>
                      <a:pt x="782740" y="43827"/>
                      <a:pt x="782740" y="97891"/>
                    </a:cubicBezTo>
                    <a:lnTo>
                      <a:pt x="782740" y="489441"/>
                    </a:lnTo>
                    <a:cubicBezTo>
                      <a:pt x="782740" y="543505"/>
                      <a:pt x="738913" y="587332"/>
                      <a:pt x="684849" y="587332"/>
                    </a:cubicBezTo>
                    <a:lnTo>
                      <a:pt x="97891" y="587332"/>
                    </a:lnTo>
                    <a:cubicBezTo>
                      <a:pt x="43827" y="587332"/>
                      <a:pt x="0" y="543505"/>
                      <a:pt x="0" y="489441"/>
                    </a:cubicBezTo>
                    <a:lnTo>
                      <a:pt x="0" y="97891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6855" tIns="56855" rIns="56855" bIns="56855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19) Battery Systems Connectors</a:t>
                </a:r>
              </a:p>
            </p:txBody>
          </p:sp>
          <p:sp>
            <p:nvSpPr>
              <p:cNvPr id="23" name="Freeform 48">
                <a:extLst>
                  <a:ext uri="{FF2B5EF4-FFF2-40B4-BE49-F238E27FC236}">
                    <a16:creationId xmlns:a16="http://schemas.microsoft.com/office/drawing/2014/main" id="{5FD8D03E-55DF-44A5-B332-884CEC803474}"/>
                  </a:ext>
                </a:extLst>
              </p:cNvPr>
              <p:cNvSpPr/>
              <p:nvPr/>
            </p:nvSpPr>
            <p:spPr>
              <a:xfrm>
                <a:off x="2627567" y="494720"/>
                <a:ext cx="1007035" cy="489765"/>
              </a:xfrm>
              <a:custGeom>
                <a:avLst/>
                <a:gdLst>
                  <a:gd name="connsiteX0" fmla="*/ 0 w 793682"/>
                  <a:gd name="connsiteY0" fmla="*/ 98017 h 588088"/>
                  <a:gd name="connsiteX1" fmla="*/ 98017 w 793682"/>
                  <a:gd name="connsiteY1" fmla="*/ 0 h 588088"/>
                  <a:gd name="connsiteX2" fmla="*/ 695665 w 793682"/>
                  <a:gd name="connsiteY2" fmla="*/ 0 h 588088"/>
                  <a:gd name="connsiteX3" fmla="*/ 793682 w 793682"/>
                  <a:gd name="connsiteY3" fmla="*/ 98017 h 588088"/>
                  <a:gd name="connsiteX4" fmla="*/ 793682 w 793682"/>
                  <a:gd name="connsiteY4" fmla="*/ 490071 h 588088"/>
                  <a:gd name="connsiteX5" fmla="*/ 695665 w 793682"/>
                  <a:gd name="connsiteY5" fmla="*/ 588088 h 588088"/>
                  <a:gd name="connsiteX6" fmla="*/ 98017 w 793682"/>
                  <a:gd name="connsiteY6" fmla="*/ 588088 h 588088"/>
                  <a:gd name="connsiteX7" fmla="*/ 0 w 793682"/>
                  <a:gd name="connsiteY7" fmla="*/ 490071 h 588088"/>
                  <a:gd name="connsiteX8" fmla="*/ 0 w 793682"/>
                  <a:gd name="connsiteY8" fmla="*/ 98017 h 588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3682" h="588088">
                    <a:moveTo>
                      <a:pt x="0" y="98017"/>
                    </a:moveTo>
                    <a:cubicBezTo>
                      <a:pt x="0" y="43884"/>
                      <a:pt x="43884" y="0"/>
                      <a:pt x="98017" y="0"/>
                    </a:cubicBezTo>
                    <a:lnTo>
                      <a:pt x="695665" y="0"/>
                    </a:lnTo>
                    <a:cubicBezTo>
                      <a:pt x="749798" y="0"/>
                      <a:pt x="793682" y="43884"/>
                      <a:pt x="793682" y="98017"/>
                    </a:cubicBezTo>
                    <a:lnTo>
                      <a:pt x="793682" y="490071"/>
                    </a:lnTo>
                    <a:cubicBezTo>
                      <a:pt x="793682" y="544204"/>
                      <a:pt x="749798" y="588088"/>
                      <a:pt x="695665" y="588088"/>
                    </a:cubicBezTo>
                    <a:lnTo>
                      <a:pt x="98017" y="588088"/>
                    </a:lnTo>
                    <a:cubicBezTo>
                      <a:pt x="43884" y="588088"/>
                      <a:pt x="0" y="544204"/>
                      <a:pt x="0" y="490071"/>
                    </a:cubicBezTo>
                    <a:lnTo>
                      <a:pt x="0" y="98017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6904" tIns="56904" rIns="56904" bIns="56904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21) Battery  Thermal Management</a:t>
                </a:r>
              </a:p>
            </p:txBody>
          </p:sp>
          <p:sp>
            <p:nvSpPr>
              <p:cNvPr id="24" name="Freeform 49">
                <a:extLst>
                  <a:ext uri="{FF2B5EF4-FFF2-40B4-BE49-F238E27FC236}">
                    <a16:creationId xmlns:a16="http://schemas.microsoft.com/office/drawing/2014/main" id="{7544DED6-1248-41B5-BC5C-D3FD665DCAE1}"/>
                  </a:ext>
                </a:extLst>
              </p:cNvPr>
              <p:cNvSpPr/>
              <p:nvPr/>
            </p:nvSpPr>
            <p:spPr>
              <a:xfrm>
                <a:off x="1226090" y="476640"/>
                <a:ext cx="1336156" cy="638327"/>
              </a:xfrm>
              <a:custGeom>
                <a:avLst/>
                <a:gdLst>
                  <a:gd name="connsiteX0" fmla="*/ 0 w 793682"/>
                  <a:gd name="connsiteY0" fmla="*/ 98017 h 588088"/>
                  <a:gd name="connsiteX1" fmla="*/ 98017 w 793682"/>
                  <a:gd name="connsiteY1" fmla="*/ 0 h 588088"/>
                  <a:gd name="connsiteX2" fmla="*/ 695665 w 793682"/>
                  <a:gd name="connsiteY2" fmla="*/ 0 h 588088"/>
                  <a:gd name="connsiteX3" fmla="*/ 793682 w 793682"/>
                  <a:gd name="connsiteY3" fmla="*/ 98017 h 588088"/>
                  <a:gd name="connsiteX4" fmla="*/ 793682 w 793682"/>
                  <a:gd name="connsiteY4" fmla="*/ 490071 h 588088"/>
                  <a:gd name="connsiteX5" fmla="*/ 695665 w 793682"/>
                  <a:gd name="connsiteY5" fmla="*/ 588088 h 588088"/>
                  <a:gd name="connsiteX6" fmla="*/ 98017 w 793682"/>
                  <a:gd name="connsiteY6" fmla="*/ 588088 h 588088"/>
                  <a:gd name="connsiteX7" fmla="*/ 0 w 793682"/>
                  <a:gd name="connsiteY7" fmla="*/ 490071 h 588088"/>
                  <a:gd name="connsiteX8" fmla="*/ 0 w 793682"/>
                  <a:gd name="connsiteY8" fmla="*/ 98017 h 588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3682" h="588088">
                    <a:moveTo>
                      <a:pt x="0" y="98017"/>
                    </a:moveTo>
                    <a:cubicBezTo>
                      <a:pt x="0" y="43884"/>
                      <a:pt x="43884" y="0"/>
                      <a:pt x="98017" y="0"/>
                    </a:cubicBezTo>
                    <a:lnTo>
                      <a:pt x="695665" y="0"/>
                    </a:lnTo>
                    <a:cubicBezTo>
                      <a:pt x="749798" y="0"/>
                      <a:pt x="793682" y="43884"/>
                      <a:pt x="793682" y="98017"/>
                    </a:cubicBezTo>
                    <a:lnTo>
                      <a:pt x="793682" y="490071"/>
                    </a:lnTo>
                    <a:cubicBezTo>
                      <a:pt x="793682" y="544204"/>
                      <a:pt x="749798" y="588088"/>
                      <a:pt x="695665" y="588088"/>
                    </a:cubicBezTo>
                    <a:lnTo>
                      <a:pt x="98017" y="588088"/>
                    </a:lnTo>
                    <a:cubicBezTo>
                      <a:pt x="43884" y="588088"/>
                      <a:pt x="0" y="544204"/>
                      <a:pt x="0" y="490071"/>
                    </a:cubicBezTo>
                    <a:lnTo>
                      <a:pt x="0" y="98017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6904" tIns="56904" rIns="56904" bIns="56904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23) Battery  Systems Adhesives-Sealants-Heat Transfer Materials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CCA868E-8FB5-4AB7-8A4F-06BB12BF70D3}"/>
                  </a:ext>
                </a:extLst>
              </p:cNvPr>
              <p:cNvSpPr/>
              <p:nvPr/>
            </p:nvSpPr>
            <p:spPr>
              <a:xfrm>
                <a:off x="1160289" y="422622"/>
                <a:ext cx="2589519" cy="1285364"/>
              </a:xfrm>
              <a:prstGeom prst="rect">
                <a:avLst/>
              </a:prstGeom>
              <a:solidFill>
                <a:schemeClr val="accent2">
                  <a:lumMod val="75000"/>
                  <a:alpha val="13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40"/>
                <a:endParaRPr lang="en-US" sz="2400" dirty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2066828-F821-47FC-BE4B-F2B7B224D51A}"/>
                </a:ext>
              </a:extLst>
            </p:cNvPr>
            <p:cNvSpPr txBox="1"/>
            <p:nvPr/>
          </p:nvSpPr>
          <p:spPr>
            <a:xfrm>
              <a:off x="235076" y="456599"/>
              <a:ext cx="21850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40"/>
              <a:r>
                <a:rPr lang="en-US" b="1" dirty="0">
                  <a:solidFill>
                    <a:prstClr val="black"/>
                  </a:solidFill>
                  <a:latin typeface="Calibri"/>
                </a:rPr>
                <a:t>COMPONENTS &amp; MATERIALS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3B96F9-F81A-4DC8-A288-410C79E8E60A}"/>
              </a:ext>
            </a:extLst>
          </p:cNvPr>
          <p:cNvGrpSpPr/>
          <p:nvPr/>
        </p:nvGrpSpPr>
        <p:grpSpPr>
          <a:xfrm>
            <a:off x="4216400" y="4544048"/>
            <a:ext cx="3615267" cy="1991689"/>
            <a:chOff x="5698137" y="3205557"/>
            <a:chExt cx="2251422" cy="149376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AF08872-D0ED-4162-93DE-2EC2F9699ABC}"/>
                </a:ext>
              </a:extLst>
            </p:cNvPr>
            <p:cNvGrpSpPr/>
            <p:nvPr/>
          </p:nvGrpSpPr>
          <p:grpSpPr>
            <a:xfrm>
              <a:off x="5698137" y="3453912"/>
              <a:ext cx="2251422" cy="1245412"/>
              <a:chOff x="6055018" y="3457217"/>
              <a:chExt cx="2251422" cy="1245412"/>
            </a:xfrm>
          </p:grpSpPr>
          <p:sp>
            <p:nvSpPr>
              <p:cNvPr id="29" name="Freeform 109">
                <a:extLst>
                  <a:ext uri="{FF2B5EF4-FFF2-40B4-BE49-F238E27FC236}">
                    <a16:creationId xmlns:a16="http://schemas.microsoft.com/office/drawing/2014/main" id="{E1B5C2EE-A8FF-430A-AF0F-07BB9472930E}"/>
                  </a:ext>
                </a:extLst>
              </p:cNvPr>
              <p:cNvSpPr/>
              <p:nvPr/>
            </p:nvSpPr>
            <p:spPr>
              <a:xfrm>
                <a:off x="6140001" y="3698631"/>
                <a:ext cx="969865" cy="415204"/>
              </a:xfrm>
              <a:custGeom>
                <a:avLst/>
                <a:gdLst>
                  <a:gd name="connsiteX0" fmla="*/ 0 w 764387"/>
                  <a:gd name="connsiteY0" fmla="*/ 90220 h 541309"/>
                  <a:gd name="connsiteX1" fmla="*/ 90220 w 764387"/>
                  <a:gd name="connsiteY1" fmla="*/ 0 h 541309"/>
                  <a:gd name="connsiteX2" fmla="*/ 674167 w 764387"/>
                  <a:gd name="connsiteY2" fmla="*/ 0 h 541309"/>
                  <a:gd name="connsiteX3" fmla="*/ 764387 w 764387"/>
                  <a:gd name="connsiteY3" fmla="*/ 90220 h 541309"/>
                  <a:gd name="connsiteX4" fmla="*/ 764387 w 764387"/>
                  <a:gd name="connsiteY4" fmla="*/ 451089 h 541309"/>
                  <a:gd name="connsiteX5" fmla="*/ 674167 w 764387"/>
                  <a:gd name="connsiteY5" fmla="*/ 541309 h 541309"/>
                  <a:gd name="connsiteX6" fmla="*/ 90220 w 764387"/>
                  <a:gd name="connsiteY6" fmla="*/ 541309 h 541309"/>
                  <a:gd name="connsiteX7" fmla="*/ 0 w 764387"/>
                  <a:gd name="connsiteY7" fmla="*/ 451089 h 541309"/>
                  <a:gd name="connsiteX8" fmla="*/ 0 w 764387"/>
                  <a:gd name="connsiteY8" fmla="*/ 90220 h 541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4387" h="541309">
                    <a:moveTo>
                      <a:pt x="0" y="90220"/>
                    </a:moveTo>
                    <a:cubicBezTo>
                      <a:pt x="0" y="40393"/>
                      <a:pt x="40393" y="0"/>
                      <a:pt x="90220" y="0"/>
                    </a:cubicBezTo>
                    <a:lnTo>
                      <a:pt x="674167" y="0"/>
                    </a:lnTo>
                    <a:cubicBezTo>
                      <a:pt x="723994" y="0"/>
                      <a:pt x="764387" y="40393"/>
                      <a:pt x="764387" y="90220"/>
                    </a:cubicBezTo>
                    <a:lnTo>
                      <a:pt x="764387" y="451089"/>
                    </a:lnTo>
                    <a:cubicBezTo>
                      <a:pt x="764387" y="500916"/>
                      <a:pt x="723994" y="541309"/>
                      <a:pt x="674167" y="541309"/>
                    </a:cubicBezTo>
                    <a:lnTo>
                      <a:pt x="90220" y="541309"/>
                    </a:lnTo>
                    <a:cubicBezTo>
                      <a:pt x="40393" y="541309"/>
                      <a:pt x="0" y="500916"/>
                      <a:pt x="0" y="451089"/>
                    </a:cubicBezTo>
                    <a:lnTo>
                      <a:pt x="0" y="90220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3860" tIns="53860" rIns="53860" bIns="53860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10) Battery Recycling</a:t>
                </a:r>
              </a:p>
            </p:txBody>
          </p:sp>
          <p:sp>
            <p:nvSpPr>
              <p:cNvPr id="30" name="Freeform 111">
                <a:extLst>
                  <a:ext uri="{FF2B5EF4-FFF2-40B4-BE49-F238E27FC236}">
                    <a16:creationId xmlns:a16="http://schemas.microsoft.com/office/drawing/2014/main" id="{CC05F061-F155-44C3-8CF7-05CD31F5E1AA}"/>
                  </a:ext>
                </a:extLst>
              </p:cNvPr>
              <p:cNvSpPr/>
              <p:nvPr/>
            </p:nvSpPr>
            <p:spPr>
              <a:xfrm>
                <a:off x="7208221" y="3587119"/>
                <a:ext cx="961312" cy="564934"/>
              </a:xfrm>
              <a:custGeom>
                <a:avLst/>
                <a:gdLst>
                  <a:gd name="connsiteX0" fmla="*/ 0 w 757646"/>
                  <a:gd name="connsiteY0" fmla="*/ 99648 h 597876"/>
                  <a:gd name="connsiteX1" fmla="*/ 99648 w 757646"/>
                  <a:gd name="connsiteY1" fmla="*/ 0 h 597876"/>
                  <a:gd name="connsiteX2" fmla="*/ 657998 w 757646"/>
                  <a:gd name="connsiteY2" fmla="*/ 0 h 597876"/>
                  <a:gd name="connsiteX3" fmla="*/ 757646 w 757646"/>
                  <a:gd name="connsiteY3" fmla="*/ 99648 h 597876"/>
                  <a:gd name="connsiteX4" fmla="*/ 757646 w 757646"/>
                  <a:gd name="connsiteY4" fmla="*/ 498228 h 597876"/>
                  <a:gd name="connsiteX5" fmla="*/ 657998 w 757646"/>
                  <a:gd name="connsiteY5" fmla="*/ 597876 h 597876"/>
                  <a:gd name="connsiteX6" fmla="*/ 99648 w 757646"/>
                  <a:gd name="connsiteY6" fmla="*/ 597876 h 597876"/>
                  <a:gd name="connsiteX7" fmla="*/ 0 w 757646"/>
                  <a:gd name="connsiteY7" fmla="*/ 498228 h 597876"/>
                  <a:gd name="connsiteX8" fmla="*/ 0 w 757646"/>
                  <a:gd name="connsiteY8" fmla="*/ 99648 h 597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7646" h="597876">
                    <a:moveTo>
                      <a:pt x="0" y="99648"/>
                    </a:moveTo>
                    <a:cubicBezTo>
                      <a:pt x="0" y="44614"/>
                      <a:pt x="44614" y="0"/>
                      <a:pt x="99648" y="0"/>
                    </a:cubicBezTo>
                    <a:lnTo>
                      <a:pt x="657998" y="0"/>
                    </a:lnTo>
                    <a:cubicBezTo>
                      <a:pt x="713032" y="0"/>
                      <a:pt x="757646" y="44614"/>
                      <a:pt x="757646" y="99648"/>
                    </a:cubicBezTo>
                    <a:lnTo>
                      <a:pt x="757646" y="498228"/>
                    </a:lnTo>
                    <a:cubicBezTo>
                      <a:pt x="757646" y="553262"/>
                      <a:pt x="713032" y="597876"/>
                      <a:pt x="657998" y="597876"/>
                    </a:cubicBezTo>
                    <a:lnTo>
                      <a:pt x="99648" y="597876"/>
                    </a:lnTo>
                    <a:cubicBezTo>
                      <a:pt x="44614" y="597876"/>
                      <a:pt x="0" y="553262"/>
                      <a:pt x="0" y="498228"/>
                    </a:cubicBezTo>
                    <a:lnTo>
                      <a:pt x="0" y="99648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7541" tIns="57541" rIns="57541" bIns="57541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18) Battery Field Discharge &amp; Disconnect</a:t>
                </a:r>
              </a:p>
            </p:txBody>
          </p:sp>
          <p:sp>
            <p:nvSpPr>
              <p:cNvPr id="31" name="Freeform 113">
                <a:extLst>
                  <a:ext uri="{FF2B5EF4-FFF2-40B4-BE49-F238E27FC236}">
                    <a16:creationId xmlns:a16="http://schemas.microsoft.com/office/drawing/2014/main" id="{60D8D38D-1ACE-4F8F-A806-5D790687DEB7}"/>
                  </a:ext>
                </a:extLst>
              </p:cNvPr>
              <p:cNvSpPr/>
              <p:nvPr/>
            </p:nvSpPr>
            <p:spPr>
              <a:xfrm>
                <a:off x="6702517" y="4204708"/>
                <a:ext cx="1057143" cy="380354"/>
              </a:xfrm>
              <a:custGeom>
                <a:avLst/>
                <a:gdLst>
                  <a:gd name="connsiteX0" fmla="*/ 0 w 833174"/>
                  <a:gd name="connsiteY0" fmla="*/ 82647 h 495874"/>
                  <a:gd name="connsiteX1" fmla="*/ 82647 w 833174"/>
                  <a:gd name="connsiteY1" fmla="*/ 0 h 495874"/>
                  <a:gd name="connsiteX2" fmla="*/ 750527 w 833174"/>
                  <a:gd name="connsiteY2" fmla="*/ 0 h 495874"/>
                  <a:gd name="connsiteX3" fmla="*/ 833174 w 833174"/>
                  <a:gd name="connsiteY3" fmla="*/ 82647 h 495874"/>
                  <a:gd name="connsiteX4" fmla="*/ 833174 w 833174"/>
                  <a:gd name="connsiteY4" fmla="*/ 413227 h 495874"/>
                  <a:gd name="connsiteX5" fmla="*/ 750527 w 833174"/>
                  <a:gd name="connsiteY5" fmla="*/ 495874 h 495874"/>
                  <a:gd name="connsiteX6" fmla="*/ 82647 w 833174"/>
                  <a:gd name="connsiteY6" fmla="*/ 495874 h 495874"/>
                  <a:gd name="connsiteX7" fmla="*/ 0 w 833174"/>
                  <a:gd name="connsiteY7" fmla="*/ 413227 h 495874"/>
                  <a:gd name="connsiteX8" fmla="*/ 0 w 833174"/>
                  <a:gd name="connsiteY8" fmla="*/ 82647 h 495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3174" h="495874">
                    <a:moveTo>
                      <a:pt x="0" y="82647"/>
                    </a:moveTo>
                    <a:cubicBezTo>
                      <a:pt x="0" y="37002"/>
                      <a:pt x="37002" y="0"/>
                      <a:pt x="82647" y="0"/>
                    </a:cubicBezTo>
                    <a:lnTo>
                      <a:pt x="750527" y="0"/>
                    </a:lnTo>
                    <a:cubicBezTo>
                      <a:pt x="796172" y="0"/>
                      <a:pt x="833174" y="37002"/>
                      <a:pt x="833174" y="82647"/>
                    </a:cubicBezTo>
                    <a:lnTo>
                      <a:pt x="833174" y="413227"/>
                    </a:lnTo>
                    <a:cubicBezTo>
                      <a:pt x="833174" y="458872"/>
                      <a:pt x="796172" y="495874"/>
                      <a:pt x="750527" y="495874"/>
                    </a:cubicBezTo>
                    <a:lnTo>
                      <a:pt x="82647" y="495874"/>
                    </a:lnTo>
                    <a:cubicBezTo>
                      <a:pt x="37002" y="495874"/>
                      <a:pt x="0" y="458872"/>
                      <a:pt x="0" y="413227"/>
                    </a:cubicBezTo>
                    <a:lnTo>
                      <a:pt x="0" y="82647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0903" tIns="50903" rIns="50903" bIns="50903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15) Secondary Use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EE331E7B-CCDD-40F0-BF74-9E4709102FC1}"/>
                  </a:ext>
                </a:extLst>
              </p:cNvPr>
              <p:cNvSpPr/>
              <p:nvPr/>
            </p:nvSpPr>
            <p:spPr>
              <a:xfrm>
                <a:off x="6055018" y="3457217"/>
                <a:ext cx="2251422" cy="124541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12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40"/>
                <a:endParaRPr lang="en-US" sz="2400" dirty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7BAC32C-0C6B-4652-A59F-6DDED24FCEB7}"/>
                </a:ext>
              </a:extLst>
            </p:cNvPr>
            <p:cNvSpPr txBox="1"/>
            <p:nvPr/>
          </p:nvSpPr>
          <p:spPr>
            <a:xfrm>
              <a:off x="5731309" y="3205557"/>
              <a:ext cx="21850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40"/>
              <a:r>
                <a:rPr lang="en-US" b="1" dirty="0">
                  <a:solidFill>
                    <a:prstClr val="black"/>
                  </a:solidFill>
                  <a:latin typeface="Calibri"/>
                </a:rPr>
                <a:t>LIFE MANAGEMENT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A2CDDC2-B1FB-41A7-85BB-AAED995E1D43}"/>
              </a:ext>
            </a:extLst>
          </p:cNvPr>
          <p:cNvGrpSpPr/>
          <p:nvPr/>
        </p:nvGrpSpPr>
        <p:grpSpPr>
          <a:xfrm>
            <a:off x="8394073" y="4754133"/>
            <a:ext cx="3045187" cy="1613665"/>
            <a:chOff x="2855429" y="3233213"/>
            <a:chExt cx="2283890" cy="1210249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BDFF0A3-D18A-463F-A481-FBE115B1906D}"/>
                </a:ext>
              </a:extLst>
            </p:cNvPr>
            <p:cNvGrpSpPr/>
            <p:nvPr/>
          </p:nvGrpSpPr>
          <p:grpSpPr>
            <a:xfrm>
              <a:off x="2934619" y="3479341"/>
              <a:ext cx="2204700" cy="964121"/>
              <a:chOff x="3292497" y="3466600"/>
              <a:chExt cx="2204700" cy="964121"/>
            </a:xfrm>
          </p:grpSpPr>
          <p:sp>
            <p:nvSpPr>
              <p:cNvPr id="36" name="Freeform 101">
                <a:extLst>
                  <a:ext uri="{FF2B5EF4-FFF2-40B4-BE49-F238E27FC236}">
                    <a16:creationId xmlns:a16="http://schemas.microsoft.com/office/drawing/2014/main" id="{CA51D488-EC6B-437B-9250-6B880239B6AC}"/>
                  </a:ext>
                </a:extLst>
              </p:cNvPr>
              <p:cNvSpPr/>
              <p:nvPr/>
            </p:nvSpPr>
            <p:spPr>
              <a:xfrm>
                <a:off x="3367711" y="3626665"/>
                <a:ext cx="938135" cy="610089"/>
              </a:xfrm>
              <a:custGeom>
                <a:avLst/>
                <a:gdLst>
                  <a:gd name="connsiteX0" fmla="*/ 0 w 739380"/>
                  <a:gd name="connsiteY0" fmla="*/ 118460 h 710744"/>
                  <a:gd name="connsiteX1" fmla="*/ 118460 w 739380"/>
                  <a:gd name="connsiteY1" fmla="*/ 0 h 710744"/>
                  <a:gd name="connsiteX2" fmla="*/ 620920 w 739380"/>
                  <a:gd name="connsiteY2" fmla="*/ 0 h 710744"/>
                  <a:gd name="connsiteX3" fmla="*/ 739380 w 739380"/>
                  <a:gd name="connsiteY3" fmla="*/ 118460 h 710744"/>
                  <a:gd name="connsiteX4" fmla="*/ 739380 w 739380"/>
                  <a:gd name="connsiteY4" fmla="*/ 592284 h 710744"/>
                  <a:gd name="connsiteX5" fmla="*/ 620920 w 739380"/>
                  <a:gd name="connsiteY5" fmla="*/ 710744 h 710744"/>
                  <a:gd name="connsiteX6" fmla="*/ 118460 w 739380"/>
                  <a:gd name="connsiteY6" fmla="*/ 710744 h 710744"/>
                  <a:gd name="connsiteX7" fmla="*/ 0 w 739380"/>
                  <a:gd name="connsiteY7" fmla="*/ 592284 h 710744"/>
                  <a:gd name="connsiteX8" fmla="*/ 0 w 739380"/>
                  <a:gd name="connsiteY8" fmla="*/ 118460 h 710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9380" h="710744">
                    <a:moveTo>
                      <a:pt x="0" y="118460"/>
                    </a:moveTo>
                    <a:cubicBezTo>
                      <a:pt x="0" y="53036"/>
                      <a:pt x="53036" y="0"/>
                      <a:pt x="118460" y="0"/>
                    </a:cubicBezTo>
                    <a:lnTo>
                      <a:pt x="620920" y="0"/>
                    </a:lnTo>
                    <a:cubicBezTo>
                      <a:pt x="686344" y="0"/>
                      <a:pt x="739380" y="53036"/>
                      <a:pt x="739380" y="118460"/>
                    </a:cubicBezTo>
                    <a:lnTo>
                      <a:pt x="739380" y="592284"/>
                    </a:lnTo>
                    <a:cubicBezTo>
                      <a:pt x="739380" y="657708"/>
                      <a:pt x="686344" y="710744"/>
                      <a:pt x="620920" y="710744"/>
                    </a:cubicBezTo>
                    <a:lnTo>
                      <a:pt x="118460" y="710744"/>
                    </a:lnTo>
                    <a:cubicBezTo>
                      <a:pt x="53036" y="710744"/>
                      <a:pt x="0" y="657708"/>
                      <a:pt x="0" y="592284"/>
                    </a:cubicBezTo>
                    <a:lnTo>
                      <a:pt x="0" y="118460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3195" tIns="63195" rIns="63195" bIns="63195" numCol="1" spcCol="1270" anchor="ctr" anchorCtr="0">
                <a:noAutofit/>
              </a:bodyPr>
              <a:lstStyle/>
              <a:p>
                <a:pPr algn="ctr" defTabSz="59262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33" b="1" dirty="0">
                    <a:solidFill>
                      <a:prstClr val="white"/>
                    </a:solidFill>
                    <a:latin typeface="Calibri"/>
                  </a:rPr>
                  <a:t>11) Small Task Oriented Vehicle Batteries</a:t>
                </a:r>
              </a:p>
            </p:txBody>
          </p:sp>
          <p:sp>
            <p:nvSpPr>
              <p:cNvPr id="37" name="Freeform 110">
                <a:extLst>
                  <a:ext uri="{FF2B5EF4-FFF2-40B4-BE49-F238E27FC236}">
                    <a16:creationId xmlns:a16="http://schemas.microsoft.com/office/drawing/2014/main" id="{548B1F11-83B1-4AE2-A7A0-0F0CA59DF975}"/>
                  </a:ext>
                </a:extLst>
              </p:cNvPr>
              <p:cNvSpPr/>
              <p:nvPr/>
            </p:nvSpPr>
            <p:spPr>
              <a:xfrm>
                <a:off x="4348338" y="3519255"/>
                <a:ext cx="1038013" cy="423103"/>
              </a:xfrm>
              <a:custGeom>
                <a:avLst/>
                <a:gdLst>
                  <a:gd name="connsiteX0" fmla="*/ 0 w 818097"/>
                  <a:gd name="connsiteY0" fmla="*/ 91936 h 551607"/>
                  <a:gd name="connsiteX1" fmla="*/ 91936 w 818097"/>
                  <a:gd name="connsiteY1" fmla="*/ 0 h 551607"/>
                  <a:gd name="connsiteX2" fmla="*/ 726161 w 818097"/>
                  <a:gd name="connsiteY2" fmla="*/ 0 h 551607"/>
                  <a:gd name="connsiteX3" fmla="*/ 818097 w 818097"/>
                  <a:gd name="connsiteY3" fmla="*/ 91936 h 551607"/>
                  <a:gd name="connsiteX4" fmla="*/ 818097 w 818097"/>
                  <a:gd name="connsiteY4" fmla="*/ 459671 h 551607"/>
                  <a:gd name="connsiteX5" fmla="*/ 726161 w 818097"/>
                  <a:gd name="connsiteY5" fmla="*/ 551607 h 551607"/>
                  <a:gd name="connsiteX6" fmla="*/ 91936 w 818097"/>
                  <a:gd name="connsiteY6" fmla="*/ 551607 h 551607"/>
                  <a:gd name="connsiteX7" fmla="*/ 0 w 818097"/>
                  <a:gd name="connsiteY7" fmla="*/ 459671 h 551607"/>
                  <a:gd name="connsiteX8" fmla="*/ 0 w 818097"/>
                  <a:gd name="connsiteY8" fmla="*/ 91936 h 551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8097" h="551607">
                    <a:moveTo>
                      <a:pt x="0" y="91936"/>
                    </a:moveTo>
                    <a:cubicBezTo>
                      <a:pt x="0" y="41161"/>
                      <a:pt x="41161" y="0"/>
                      <a:pt x="91936" y="0"/>
                    </a:cubicBezTo>
                    <a:lnTo>
                      <a:pt x="726161" y="0"/>
                    </a:lnTo>
                    <a:cubicBezTo>
                      <a:pt x="776936" y="0"/>
                      <a:pt x="818097" y="41161"/>
                      <a:pt x="818097" y="91936"/>
                    </a:cubicBezTo>
                    <a:lnTo>
                      <a:pt x="818097" y="459671"/>
                    </a:lnTo>
                    <a:cubicBezTo>
                      <a:pt x="818097" y="510446"/>
                      <a:pt x="776936" y="551607"/>
                      <a:pt x="726161" y="551607"/>
                    </a:cubicBezTo>
                    <a:lnTo>
                      <a:pt x="91936" y="551607"/>
                    </a:lnTo>
                    <a:cubicBezTo>
                      <a:pt x="41161" y="551607"/>
                      <a:pt x="0" y="510446"/>
                      <a:pt x="0" y="459671"/>
                    </a:cubicBezTo>
                    <a:lnTo>
                      <a:pt x="0" y="91936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4529" tIns="54529" rIns="54529" bIns="54529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7) Truck  Batteries</a:t>
                </a:r>
              </a:p>
            </p:txBody>
          </p:sp>
          <p:sp>
            <p:nvSpPr>
              <p:cNvPr id="38" name="Freeform 115">
                <a:extLst>
                  <a:ext uri="{FF2B5EF4-FFF2-40B4-BE49-F238E27FC236}">
                    <a16:creationId xmlns:a16="http://schemas.microsoft.com/office/drawing/2014/main" id="{4A8D2490-17B5-40B3-B5AB-97346F297FEB}"/>
                  </a:ext>
                </a:extLst>
              </p:cNvPr>
              <p:cNvSpPr/>
              <p:nvPr/>
            </p:nvSpPr>
            <p:spPr>
              <a:xfrm>
                <a:off x="4328046" y="3954963"/>
                <a:ext cx="1038013" cy="423103"/>
              </a:xfrm>
              <a:custGeom>
                <a:avLst/>
                <a:gdLst>
                  <a:gd name="connsiteX0" fmla="*/ 0 w 818097"/>
                  <a:gd name="connsiteY0" fmla="*/ 91936 h 551607"/>
                  <a:gd name="connsiteX1" fmla="*/ 91936 w 818097"/>
                  <a:gd name="connsiteY1" fmla="*/ 0 h 551607"/>
                  <a:gd name="connsiteX2" fmla="*/ 726161 w 818097"/>
                  <a:gd name="connsiteY2" fmla="*/ 0 h 551607"/>
                  <a:gd name="connsiteX3" fmla="*/ 818097 w 818097"/>
                  <a:gd name="connsiteY3" fmla="*/ 91936 h 551607"/>
                  <a:gd name="connsiteX4" fmla="*/ 818097 w 818097"/>
                  <a:gd name="connsiteY4" fmla="*/ 459671 h 551607"/>
                  <a:gd name="connsiteX5" fmla="*/ 726161 w 818097"/>
                  <a:gd name="connsiteY5" fmla="*/ 551607 h 551607"/>
                  <a:gd name="connsiteX6" fmla="*/ 91936 w 818097"/>
                  <a:gd name="connsiteY6" fmla="*/ 551607 h 551607"/>
                  <a:gd name="connsiteX7" fmla="*/ 0 w 818097"/>
                  <a:gd name="connsiteY7" fmla="*/ 459671 h 551607"/>
                  <a:gd name="connsiteX8" fmla="*/ 0 w 818097"/>
                  <a:gd name="connsiteY8" fmla="*/ 91936 h 551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8097" h="551607">
                    <a:moveTo>
                      <a:pt x="0" y="91936"/>
                    </a:moveTo>
                    <a:cubicBezTo>
                      <a:pt x="0" y="41161"/>
                      <a:pt x="41161" y="0"/>
                      <a:pt x="91936" y="0"/>
                    </a:cubicBezTo>
                    <a:lnTo>
                      <a:pt x="726161" y="0"/>
                    </a:lnTo>
                    <a:cubicBezTo>
                      <a:pt x="776936" y="0"/>
                      <a:pt x="818097" y="41161"/>
                      <a:pt x="818097" y="91936"/>
                    </a:cubicBezTo>
                    <a:lnTo>
                      <a:pt x="818097" y="459671"/>
                    </a:lnTo>
                    <a:cubicBezTo>
                      <a:pt x="818097" y="510446"/>
                      <a:pt x="776936" y="551607"/>
                      <a:pt x="726161" y="551607"/>
                    </a:cubicBezTo>
                    <a:lnTo>
                      <a:pt x="91936" y="551607"/>
                    </a:lnTo>
                    <a:cubicBezTo>
                      <a:pt x="41161" y="551607"/>
                      <a:pt x="0" y="510446"/>
                      <a:pt x="0" y="459671"/>
                    </a:cubicBezTo>
                    <a:lnTo>
                      <a:pt x="0" y="91936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4529" tIns="54529" rIns="54529" bIns="54529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22) Bus  Battery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C943642-B7AA-4E5A-87B1-4FA9588D0C76}"/>
                  </a:ext>
                </a:extLst>
              </p:cNvPr>
              <p:cNvSpPr/>
              <p:nvPr/>
            </p:nvSpPr>
            <p:spPr>
              <a:xfrm>
                <a:off x="3292497" y="3466600"/>
                <a:ext cx="2204700" cy="964121"/>
              </a:xfrm>
              <a:prstGeom prst="rect">
                <a:avLst/>
              </a:prstGeom>
              <a:solidFill>
                <a:schemeClr val="bg1">
                  <a:lumMod val="75000"/>
                  <a:alpha val="13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40"/>
                <a:endParaRPr lang="en-US" sz="240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982CC40-30EF-4EA1-9255-AC303668408E}"/>
                </a:ext>
              </a:extLst>
            </p:cNvPr>
            <p:cNvSpPr txBox="1"/>
            <p:nvPr/>
          </p:nvSpPr>
          <p:spPr>
            <a:xfrm>
              <a:off x="2855429" y="3233213"/>
              <a:ext cx="21850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40"/>
              <a:r>
                <a:rPr lang="en-US" b="1" dirty="0">
                  <a:solidFill>
                    <a:prstClr val="black"/>
                  </a:solidFill>
                  <a:latin typeface="Calibri"/>
                </a:rPr>
                <a:t>INDUSTRY SPECIFIC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96801B0-DDDB-40C1-B96F-6BD852E895A7}"/>
              </a:ext>
            </a:extLst>
          </p:cNvPr>
          <p:cNvGrpSpPr/>
          <p:nvPr/>
        </p:nvGrpSpPr>
        <p:grpSpPr>
          <a:xfrm>
            <a:off x="4473638" y="1097483"/>
            <a:ext cx="3183301" cy="1811759"/>
            <a:chOff x="133877" y="2309200"/>
            <a:chExt cx="2387476" cy="1358819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1925EF1-B680-4016-9917-B3BBD83FEA81}"/>
                </a:ext>
              </a:extLst>
            </p:cNvPr>
            <p:cNvGrpSpPr/>
            <p:nvPr/>
          </p:nvGrpSpPr>
          <p:grpSpPr>
            <a:xfrm>
              <a:off x="133877" y="2576262"/>
              <a:ext cx="2387476" cy="1091757"/>
              <a:chOff x="145663" y="2889729"/>
              <a:chExt cx="2387476" cy="1091757"/>
            </a:xfrm>
          </p:grpSpPr>
          <p:sp>
            <p:nvSpPr>
              <p:cNvPr id="43" name="Freeform 97">
                <a:extLst>
                  <a:ext uri="{FF2B5EF4-FFF2-40B4-BE49-F238E27FC236}">
                    <a16:creationId xmlns:a16="http://schemas.microsoft.com/office/drawing/2014/main" id="{5A71DF79-9616-4EA1-8908-2571EB4EA99B}"/>
                  </a:ext>
                </a:extLst>
              </p:cNvPr>
              <p:cNvSpPr/>
              <p:nvPr/>
            </p:nvSpPr>
            <p:spPr>
              <a:xfrm>
                <a:off x="1363717" y="2919309"/>
                <a:ext cx="1060903" cy="537908"/>
              </a:xfrm>
              <a:custGeom>
                <a:avLst/>
                <a:gdLst>
                  <a:gd name="connsiteX0" fmla="*/ 0 w 836138"/>
                  <a:gd name="connsiteY0" fmla="*/ 92690 h 556130"/>
                  <a:gd name="connsiteX1" fmla="*/ 92690 w 836138"/>
                  <a:gd name="connsiteY1" fmla="*/ 0 h 556130"/>
                  <a:gd name="connsiteX2" fmla="*/ 743448 w 836138"/>
                  <a:gd name="connsiteY2" fmla="*/ 0 h 556130"/>
                  <a:gd name="connsiteX3" fmla="*/ 836138 w 836138"/>
                  <a:gd name="connsiteY3" fmla="*/ 92690 h 556130"/>
                  <a:gd name="connsiteX4" fmla="*/ 836138 w 836138"/>
                  <a:gd name="connsiteY4" fmla="*/ 463440 h 556130"/>
                  <a:gd name="connsiteX5" fmla="*/ 743448 w 836138"/>
                  <a:gd name="connsiteY5" fmla="*/ 556130 h 556130"/>
                  <a:gd name="connsiteX6" fmla="*/ 92690 w 836138"/>
                  <a:gd name="connsiteY6" fmla="*/ 556130 h 556130"/>
                  <a:gd name="connsiteX7" fmla="*/ 0 w 836138"/>
                  <a:gd name="connsiteY7" fmla="*/ 463440 h 556130"/>
                  <a:gd name="connsiteX8" fmla="*/ 0 w 836138"/>
                  <a:gd name="connsiteY8" fmla="*/ 92690 h 556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6138" h="556130">
                    <a:moveTo>
                      <a:pt x="0" y="92690"/>
                    </a:moveTo>
                    <a:cubicBezTo>
                      <a:pt x="0" y="41499"/>
                      <a:pt x="41499" y="0"/>
                      <a:pt x="92690" y="0"/>
                    </a:cubicBezTo>
                    <a:lnTo>
                      <a:pt x="743448" y="0"/>
                    </a:lnTo>
                    <a:cubicBezTo>
                      <a:pt x="794639" y="0"/>
                      <a:pt x="836138" y="41499"/>
                      <a:pt x="836138" y="92690"/>
                    </a:cubicBezTo>
                    <a:lnTo>
                      <a:pt x="836138" y="463440"/>
                    </a:lnTo>
                    <a:cubicBezTo>
                      <a:pt x="836138" y="514631"/>
                      <a:pt x="794639" y="556130"/>
                      <a:pt x="743448" y="556130"/>
                    </a:cubicBezTo>
                    <a:lnTo>
                      <a:pt x="92690" y="556130"/>
                    </a:lnTo>
                    <a:cubicBezTo>
                      <a:pt x="41499" y="556130"/>
                      <a:pt x="0" y="514631"/>
                      <a:pt x="0" y="463440"/>
                    </a:cubicBezTo>
                    <a:lnTo>
                      <a:pt x="0" y="92690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4824" tIns="54824" rIns="54824" bIns="54824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12) Battery Testing Equipment</a:t>
                </a:r>
              </a:p>
            </p:txBody>
          </p:sp>
          <p:sp>
            <p:nvSpPr>
              <p:cNvPr id="44" name="Freeform 104">
                <a:extLst>
                  <a:ext uri="{FF2B5EF4-FFF2-40B4-BE49-F238E27FC236}">
                    <a16:creationId xmlns:a16="http://schemas.microsoft.com/office/drawing/2014/main" id="{283CEDE5-D013-4E67-AD3B-7C317E2C37B7}"/>
                  </a:ext>
                </a:extLst>
              </p:cNvPr>
              <p:cNvSpPr/>
              <p:nvPr/>
            </p:nvSpPr>
            <p:spPr>
              <a:xfrm>
                <a:off x="1399147" y="3459886"/>
                <a:ext cx="990045" cy="449016"/>
              </a:xfrm>
              <a:custGeom>
                <a:avLst/>
                <a:gdLst>
                  <a:gd name="connsiteX0" fmla="*/ 0 w 780292"/>
                  <a:gd name="connsiteY0" fmla="*/ 97567 h 585390"/>
                  <a:gd name="connsiteX1" fmla="*/ 97567 w 780292"/>
                  <a:gd name="connsiteY1" fmla="*/ 0 h 585390"/>
                  <a:gd name="connsiteX2" fmla="*/ 682725 w 780292"/>
                  <a:gd name="connsiteY2" fmla="*/ 0 h 585390"/>
                  <a:gd name="connsiteX3" fmla="*/ 780292 w 780292"/>
                  <a:gd name="connsiteY3" fmla="*/ 97567 h 585390"/>
                  <a:gd name="connsiteX4" fmla="*/ 780292 w 780292"/>
                  <a:gd name="connsiteY4" fmla="*/ 487823 h 585390"/>
                  <a:gd name="connsiteX5" fmla="*/ 682725 w 780292"/>
                  <a:gd name="connsiteY5" fmla="*/ 585390 h 585390"/>
                  <a:gd name="connsiteX6" fmla="*/ 97567 w 780292"/>
                  <a:gd name="connsiteY6" fmla="*/ 585390 h 585390"/>
                  <a:gd name="connsiteX7" fmla="*/ 0 w 780292"/>
                  <a:gd name="connsiteY7" fmla="*/ 487823 h 585390"/>
                  <a:gd name="connsiteX8" fmla="*/ 0 w 780292"/>
                  <a:gd name="connsiteY8" fmla="*/ 97567 h 585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80292" h="585390">
                    <a:moveTo>
                      <a:pt x="0" y="97567"/>
                    </a:moveTo>
                    <a:cubicBezTo>
                      <a:pt x="0" y="43682"/>
                      <a:pt x="43682" y="0"/>
                      <a:pt x="97567" y="0"/>
                    </a:cubicBezTo>
                    <a:lnTo>
                      <a:pt x="682725" y="0"/>
                    </a:lnTo>
                    <a:cubicBezTo>
                      <a:pt x="736610" y="0"/>
                      <a:pt x="780292" y="43682"/>
                      <a:pt x="780292" y="97567"/>
                    </a:cubicBezTo>
                    <a:lnTo>
                      <a:pt x="780292" y="487823"/>
                    </a:lnTo>
                    <a:cubicBezTo>
                      <a:pt x="780292" y="541708"/>
                      <a:pt x="736610" y="585390"/>
                      <a:pt x="682725" y="585390"/>
                    </a:cubicBezTo>
                    <a:lnTo>
                      <a:pt x="97567" y="585390"/>
                    </a:lnTo>
                    <a:cubicBezTo>
                      <a:pt x="43682" y="585390"/>
                      <a:pt x="0" y="541708"/>
                      <a:pt x="0" y="487823"/>
                    </a:cubicBezTo>
                    <a:lnTo>
                      <a:pt x="0" y="97567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6728" tIns="56728" rIns="56728" bIns="56728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3) Battery Labeling</a:t>
                </a:r>
              </a:p>
            </p:txBody>
          </p:sp>
          <p:sp>
            <p:nvSpPr>
              <p:cNvPr id="45" name="Freeform 105">
                <a:extLst>
                  <a:ext uri="{FF2B5EF4-FFF2-40B4-BE49-F238E27FC236}">
                    <a16:creationId xmlns:a16="http://schemas.microsoft.com/office/drawing/2014/main" id="{DCF658A4-CB56-452F-B5D5-860D92CF4478}"/>
                  </a:ext>
                </a:extLst>
              </p:cNvPr>
              <p:cNvSpPr/>
              <p:nvPr/>
            </p:nvSpPr>
            <p:spPr>
              <a:xfrm>
                <a:off x="240091" y="3430717"/>
                <a:ext cx="1142215" cy="475516"/>
              </a:xfrm>
              <a:custGeom>
                <a:avLst/>
                <a:gdLst>
                  <a:gd name="connsiteX0" fmla="*/ 0 w 900223"/>
                  <a:gd name="connsiteY0" fmla="*/ 103325 h 619939"/>
                  <a:gd name="connsiteX1" fmla="*/ 103325 w 900223"/>
                  <a:gd name="connsiteY1" fmla="*/ 0 h 619939"/>
                  <a:gd name="connsiteX2" fmla="*/ 796898 w 900223"/>
                  <a:gd name="connsiteY2" fmla="*/ 0 h 619939"/>
                  <a:gd name="connsiteX3" fmla="*/ 900223 w 900223"/>
                  <a:gd name="connsiteY3" fmla="*/ 103325 h 619939"/>
                  <a:gd name="connsiteX4" fmla="*/ 900223 w 900223"/>
                  <a:gd name="connsiteY4" fmla="*/ 516614 h 619939"/>
                  <a:gd name="connsiteX5" fmla="*/ 796898 w 900223"/>
                  <a:gd name="connsiteY5" fmla="*/ 619939 h 619939"/>
                  <a:gd name="connsiteX6" fmla="*/ 103325 w 900223"/>
                  <a:gd name="connsiteY6" fmla="*/ 619939 h 619939"/>
                  <a:gd name="connsiteX7" fmla="*/ 0 w 900223"/>
                  <a:gd name="connsiteY7" fmla="*/ 516614 h 619939"/>
                  <a:gd name="connsiteX8" fmla="*/ 0 w 900223"/>
                  <a:gd name="connsiteY8" fmla="*/ 103325 h 619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0223" h="619939">
                    <a:moveTo>
                      <a:pt x="0" y="103325"/>
                    </a:moveTo>
                    <a:cubicBezTo>
                      <a:pt x="0" y="46260"/>
                      <a:pt x="46260" y="0"/>
                      <a:pt x="103325" y="0"/>
                    </a:cubicBezTo>
                    <a:lnTo>
                      <a:pt x="796898" y="0"/>
                    </a:lnTo>
                    <a:cubicBezTo>
                      <a:pt x="853963" y="0"/>
                      <a:pt x="900223" y="46260"/>
                      <a:pt x="900223" y="103325"/>
                    </a:cubicBezTo>
                    <a:lnTo>
                      <a:pt x="900223" y="516614"/>
                    </a:lnTo>
                    <a:cubicBezTo>
                      <a:pt x="900223" y="573679"/>
                      <a:pt x="853963" y="619939"/>
                      <a:pt x="796898" y="619939"/>
                    </a:cubicBezTo>
                    <a:lnTo>
                      <a:pt x="103325" y="619939"/>
                    </a:lnTo>
                    <a:cubicBezTo>
                      <a:pt x="46260" y="619939"/>
                      <a:pt x="0" y="573679"/>
                      <a:pt x="0" y="516614"/>
                    </a:cubicBezTo>
                    <a:lnTo>
                      <a:pt x="0" y="103325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8977" tIns="58977" rIns="58977" bIns="58977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13) Battery Terminology</a:t>
                </a:r>
              </a:p>
            </p:txBody>
          </p:sp>
          <p:sp>
            <p:nvSpPr>
              <p:cNvPr id="46" name="Freeform 107">
                <a:extLst>
                  <a:ext uri="{FF2B5EF4-FFF2-40B4-BE49-F238E27FC236}">
                    <a16:creationId xmlns:a16="http://schemas.microsoft.com/office/drawing/2014/main" id="{8A5E3431-2AC3-46A9-9BED-8698F5AE050B}"/>
                  </a:ext>
                </a:extLst>
              </p:cNvPr>
              <p:cNvSpPr/>
              <p:nvPr/>
            </p:nvSpPr>
            <p:spPr>
              <a:xfrm>
                <a:off x="297548" y="3000620"/>
                <a:ext cx="947129" cy="392020"/>
              </a:xfrm>
              <a:custGeom>
                <a:avLst/>
                <a:gdLst>
                  <a:gd name="connsiteX0" fmla="*/ 0 w 746468"/>
                  <a:gd name="connsiteY0" fmla="*/ 85182 h 511083"/>
                  <a:gd name="connsiteX1" fmla="*/ 85182 w 746468"/>
                  <a:gd name="connsiteY1" fmla="*/ 0 h 511083"/>
                  <a:gd name="connsiteX2" fmla="*/ 661286 w 746468"/>
                  <a:gd name="connsiteY2" fmla="*/ 0 h 511083"/>
                  <a:gd name="connsiteX3" fmla="*/ 746468 w 746468"/>
                  <a:gd name="connsiteY3" fmla="*/ 85182 h 511083"/>
                  <a:gd name="connsiteX4" fmla="*/ 746468 w 746468"/>
                  <a:gd name="connsiteY4" fmla="*/ 425901 h 511083"/>
                  <a:gd name="connsiteX5" fmla="*/ 661286 w 746468"/>
                  <a:gd name="connsiteY5" fmla="*/ 511083 h 511083"/>
                  <a:gd name="connsiteX6" fmla="*/ 85182 w 746468"/>
                  <a:gd name="connsiteY6" fmla="*/ 511083 h 511083"/>
                  <a:gd name="connsiteX7" fmla="*/ 0 w 746468"/>
                  <a:gd name="connsiteY7" fmla="*/ 425901 h 511083"/>
                  <a:gd name="connsiteX8" fmla="*/ 0 w 746468"/>
                  <a:gd name="connsiteY8" fmla="*/ 85182 h 511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46468" h="511083">
                    <a:moveTo>
                      <a:pt x="0" y="85182"/>
                    </a:moveTo>
                    <a:cubicBezTo>
                      <a:pt x="0" y="38137"/>
                      <a:pt x="38137" y="0"/>
                      <a:pt x="85182" y="0"/>
                    </a:cubicBezTo>
                    <a:lnTo>
                      <a:pt x="661286" y="0"/>
                    </a:lnTo>
                    <a:cubicBezTo>
                      <a:pt x="708331" y="0"/>
                      <a:pt x="746468" y="38137"/>
                      <a:pt x="746468" y="85182"/>
                    </a:cubicBezTo>
                    <a:lnTo>
                      <a:pt x="746468" y="425901"/>
                    </a:lnTo>
                    <a:cubicBezTo>
                      <a:pt x="746468" y="472946"/>
                      <a:pt x="708331" y="511083"/>
                      <a:pt x="661286" y="511083"/>
                    </a:cubicBezTo>
                    <a:lnTo>
                      <a:pt x="85182" y="511083"/>
                    </a:lnTo>
                    <a:cubicBezTo>
                      <a:pt x="38137" y="511083"/>
                      <a:pt x="0" y="472946"/>
                      <a:pt x="0" y="425901"/>
                    </a:cubicBezTo>
                    <a:lnTo>
                      <a:pt x="0" y="85182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1892" tIns="51892" rIns="51892" bIns="51892" numCol="1" spcCol="1270" anchor="ctr" anchorCtr="0">
                <a:noAutofit/>
              </a:bodyPr>
              <a:lstStyle/>
              <a:p>
                <a:pPr algn="ctr" defTabSz="6222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67" b="1" dirty="0">
                    <a:solidFill>
                      <a:prstClr val="white"/>
                    </a:solidFill>
                    <a:latin typeface="Calibri"/>
                  </a:rPr>
                  <a:t>4) Battery Transport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5C00465-75C3-4942-842F-5D8B83678E36}"/>
                  </a:ext>
                </a:extLst>
              </p:cNvPr>
              <p:cNvSpPr/>
              <p:nvPr/>
            </p:nvSpPr>
            <p:spPr>
              <a:xfrm>
                <a:off x="145663" y="2889729"/>
                <a:ext cx="2387476" cy="109175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13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40"/>
                <a:endParaRPr lang="en-US" sz="240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CF6BFD5-F363-457F-A526-5783CCF5A3BF}"/>
                </a:ext>
              </a:extLst>
            </p:cNvPr>
            <p:cNvSpPr txBox="1"/>
            <p:nvPr/>
          </p:nvSpPr>
          <p:spPr>
            <a:xfrm>
              <a:off x="236340" y="2309200"/>
              <a:ext cx="21850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40"/>
              <a:r>
                <a:rPr lang="en-US" b="1" dirty="0">
                  <a:solidFill>
                    <a:prstClr val="black"/>
                  </a:solidFill>
                  <a:latin typeface="Calibri"/>
                </a:rPr>
                <a:t>SUPPORT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D1DE8B3-EF24-4063-A20D-AED9FB2B709C}"/>
              </a:ext>
            </a:extLst>
          </p:cNvPr>
          <p:cNvGrpSpPr/>
          <p:nvPr/>
        </p:nvGrpSpPr>
        <p:grpSpPr>
          <a:xfrm>
            <a:off x="267012" y="3246975"/>
            <a:ext cx="3530981" cy="914941"/>
            <a:chOff x="3273052" y="373434"/>
            <a:chExt cx="2710019" cy="747158"/>
          </a:xfrm>
        </p:grpSpPr>
        <p:sp>
          <p:nvSpPr>
            <p:cNvPr id="49" name="Freeform 50">
              <a:extLst>
                <a:ext uri="{FF2B5EF4-FFF2-40B4-BE49-F238E27FC236}">
                  <a16:creationId xmlns:a16="http://schemas.microsoft.com/office/drawing/2014/main" id="{EB72A651-8E6E-4297-9A86-BAB98A7B7519}"/>
                </a:ext>
              </a:extLst>
            </p:cNvPr>
            <p:cNvSpPr/>
            <p:nvPr/>
          </p:nvSpPr>
          <p:spPr>
            <a:xfrm>
              <a:off x="4633058" y="666753"/>
              <a:ext cx="1278904" cy="411935"/>
            </a:xfrm>
            <a:custGeom>
              <a:avLst/>
              <a:gdLst>
                <a:gd name="connsiteX0" fmla="*/ 0 w 818097"/>
                <a:gd name="connsiteY0" fmla="*/ 91936 h 551607"/>
                <a:gd name="connsiteX1" fmla="*/ 91936 w 818097"/>
                <a:gd name="connsiteY1" fmla="*/ 0 h 551607"/>
                <a:gd name="connsiteX2" fmla="*/ 726161 w 818097"/>
                <a:gd name="connsiteY2" fmla="*/ 0 h 551607"/>
                <a:gd name="connsiteX3" fmla="*/ 818097 w 818097"/>
                <a:gd name="connsiteY3" fmla="*/ 91936 h 551607"/>
                <a:gd name="connsiteX4" fmla="*/ 818097 w 818097"/>
                <a:gd name="connsiteY4" fmla="*/ 459671 h 551607"/>
                <a:gd name="connsiteX5" fmla="*/ 726161 w 818097"/>
                <a:gd name="connsiteY5" fmla="*/ 551607 h 551607"/>
                <a:gd name="connsiteX6" fmla="*/ 91936 w 818097"/>
                <a:gd name="connsiteY6" fmla="*/ 551607 h 551607"/>
                <a:gd name="connsiteX7" fmla="*/ 0 w 818097"/>
                <a:gd name="connsiteY7" fmla="*/ 459671 h 551607"/>
                <a:gd name="connsiteX8" fmla="*/ 0 w 818097"/>
                <a:gd name="connsiteY8" fmla="*/ 91936 h 551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8097" h="551607">
                  <a:moveTo>
                    <a:pt x="0" y="91936"/>
                  </a:moveTo>
                  <a:cubicBezTo>
                    <a:pt x="0" y="41161"/>
                    <a:pt x="41161" y="0"/>
                    <a:pt x="91936" y="0"/>
                  </a:cubicBezTo>
                  <a:lnTo>
                    <a:pt x="726161" y="0"/>
                  </a:lnTo>
                  <a:cubicBezTo>
                    <a:pt x="776936" y="0"/>
                    <a:pt x="818097" y="41161"/>
                    <a:pt x="818097" y="91936"/>
                  </a:cubicBezTo>
                  <a:lnTo>
                    <a:pt x="818097" y="459671"/>
                  </a:lnTo>
                  <a:cubicBezTo>
                    <a:pt x="818097" y="510446"/>
                    <a:pt x="776936" y="551607"/>
                    <a:pt x="726161" y="551607"/>
                  </a:cubicBezTo>
                  <a:lnTo>
                    <a:pt x="91936" y="551607"/>
                  </a:lnTo>
                  <a:cubicBezTo>
                    <a:pt x="41161" y="551607"/>
                    <a:pt x="0" y="510446"/>
                    <a:pt x="0" y="459671"/>
                  </a:cubicBezTo>
                  <a:lnTo>
                    <a:pt x="0" y="91936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529" tIns="54529" rIns="54529" bIns="54529" numCol="1" spcCol="1270" anchor="ctr" anchorCtr="0">
              <a:noAutofit/>
            </a:bodyPr>
            <a:lstStyle/>
            <a:p>
              <a:pPr algn="ctr" defTabSz="62225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67" b="1" dirty="0">
                  <a:solidFill>
                    <a:prstClr val="white"/>
                  </a:solidFill>
                  <a:latin typeface="Calibri"/>
                </a:rPr>
                <a:t>20) International Battery Interface</a:t>
              </a:r>
            </a:p>
          </p:txBody>
        </p:sp>
        <p:sp>
          <p:nvSpPr>
            <p:cNvPr id="50" name="Freeform 51">
              <a:extLst>
                <a:ext uri="{FF2B5EF4-FFF2-40B4-BE49-F238E27FC236}">
                  <a16:creationId xmlns:a16="http://schemas.microsoft.com/office/drawing/2014/main" id="{56AA0865-7AC2-4BC2-809E-388999F8BDA4}"/>
                </a:ext>
              </a:extLst>
            </p:cNvPr>
            <p:cNvSpPr/>
            <p:nvPr/>
          </p:nvSpPr>
          <p:spPr>
            <a:xfrm>
              <a:off x="3316409" y="667316"/>
              <a:ext cx="1278904" cy="411935"/>
            </a:xfrm>
            <a:custGeom>
              <a:avLst/>
              <a:gdLst>
                <a:gd name="connsiteX0" fmla="*/ 0 w 818097"/>
                <a:gd name="connsiteY0" fmla="*/ 91936 h 551607"/>
                <a:gd name="connsiteX1" fmla="*/ 91936 w 818097"/>
                <a:gd name="connsiteY1" fmla="*/ 0 h 551607"/>
                <a:gd name="connsiteX2" fmla="*/ 726161 w 818097"/>
                <a:gd name="connsiteY2" fmla="*/ 0 h 551607"/>
                <a:gd name="connsiteX3" fmla="*/ 818097 w 818097"/>
                <a:gd name="connsiteY3" fmla="*/ 91936 h 551607"/>
                <a:gd name="connsiteX4" fmla="*/ 818097 w 818097"/>
                <a:gd name="connsiteY4" fmla="*/ 459671 h 551607"/>
                <a:gd name="connsiteX5" fmla="*/ 726161 w 818097"/>
                <a:gd name="connsiteY5" fmla="*/ 551607 h 551607"/>
                <a:gd name="connsiteX6" fmla="*/ 91936 w 818097"/>
                <a:gd name="connsiteY6" fmla="*/ 551607 h 551607"/>
                <a:gd name="connsiteX7" fmla="*/ 0 w 818097"/>
                <a:gd name="connsiteY7" fmla="*/ 459671 h 551607"/>
                <a:gd name="connsiteX8" fmla="*/ 0 w 818097"/>
                <a:gd name="connsiteY8" fmla="*/ 91936 h 551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8097" h="551607">
                  <a:moveTo>
                    <a:pt x="0" y="91936"/>
                  </a:moveTo>
                  <a:cubicBezTo>
                    <a:pt x="0" y="41161"/>
                    <a:pt x="41161" y="0"/>
                    <a:pt x="91936" y="0"/>
                  </a:cubicBezTo>
                  <a:lnTo>
                    <a:pt x="726161" y="0"/>
                  </a:lnTo>
                  <a:cubicBezTo>
                    <a:pt x="776936" y="0"/>
                    <a:pt x="818097" y="41161"/>
                    <a:pt x="818097" y="91936"/>
                  </a:cubicBezTo>
                  <a:lnTo>
                    <a:pt x="818097" y="459671"/>
                  </a:lnTo>
                  <a:cubicBezTo>
                    <a:pt x="818097" y="510446"/>
                    <a:pt x="776936" y="551607"/>
                    <a:pt x="726161" y="551607"/>
                  </a:cubicBezTo>
                  <a:lnTo>
                    <a:pt x="91936" y="551607"/>
                  </a:lnTo>
                  <a:cubicBezTo>
                    <a:pt x="41161" y="551607"/>
                    <a:pt x="0" y="510446"/>
                    <a:pt x="0" y="459671"/>
                  </a:cubicBezTo>
                  <a:lnTo>
                    <a:pt x="0" y="91936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529" tIns="54529" rIns="54529" bIns="54529" numCol="1" spcCol="1270" anchor="ctr" anchorCtr="0">
              <a:noAutofit/>
            </a:bodyPr>
            <a:lstStyle/>
            <a:p>
              <a:pPr algn="ctr" defTabSz="62225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67" b="1" dirty="0">
                  <a:solidFill>
                    <a:prstClr val="white"/>
                  </a:solidFill>
                  <a:latin typeface="Calibri"/>
                </a:rPr>
                <a:t>24) Electric Vehicle Battery Service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78F3681-1126-4C22-B35B-29410B56368C}"/>
                </a:ext>
              </a:extLst>
            </p:cNvPr>
            <p:cNvSpPr/>
            <p:nvPr/>
          </p:nvSpPr>
          <p:spPr>
            <a:xfrm>
              <a:off x="3273052" y="619190"/>
              <a:ext cx="2710019" cy="501402"/>
            </a:xfrm>
            <a:prstGeom prst="rect">
              <a:avLst/>
            </a:prstGeom>
            <a:solidFill>
              <a:schemeClr val="accent6">
                <a:lumMod val="75000"/>
                <a:alpha val="13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861FC45-F551-45BA-B10E-6B3B33C39E28}"/>
                </a:ext>
              </a:extLst>
            </p:cNvPr>
            <p:cNvSpPr txBox="1"/>
            <p:nvPr/>
          </p:nvSpPr>
          <p:spPr>
            <a:xfrm>
              <a:off x="3479461" y="373434"/>
              <a:ext cx="2185078" cy="301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40"/>
              <a:r>
                <a:rPr lang="en-US" b="1" dirty="0">
                  <a:solidFill>
                    <a:prstClr val="black"/>
                  </a:solidFill>
                  <a:latin typeface="Calibri"/>
                </a:rPr>
                <a:t>NEW COMMITTEES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317F5B8-208C-4232-938A-049652EBBCE6}"/>
              </a:ext>
            </a:extLst>
          </p:cNvPr>
          <p:cNvSpPr txBox="1"/>
          <p:nvPr/>
        </p:nvSpPr>
        <p:spPr>
          <a:xfrm>
            <a:off x="440267" y="1126066"/>
            <a:ext cx="3327400" cy="20928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 </a:t>
            </a:r>
            <a:r>
              <a:rPr lang="en-US" sz="1400" b="1" dirty="0"/>
              <a:t>Started – 2009 </a:t>
            </a:r>
          </a:p>
          <a:p>
            <a:pPr>
              <a:buFont typeface="Wingdings" pitchFamily="2" charset="2"/>
              <a:buChar char="Ø"/>
            </a:pPr>
            <a:r>
              <a:rPr lang="en-US" sz="1400" b="1" dirty="0"/>
              <a:t> Committee Membership </a:t>
            </a:r>
          </a:p>
          <a:p>
            <a:pPr marL="465127" indent="-239707">
              <a:buFont typeface="Wingdings" pitchFamily="2" charset="2"/>
              <a:buChar char="§"/>
            </a:pPr>
            <a:r>
              <a:rPr lang="en-US" sz="1400" b="1" dirty="0"/>
              <a:t>&gt;290 Individual Participants</a:t>
            </a:r>
          </a:p>
          <a:p>
            <a:pPr marL="465127" indent="-239707">
              <a:buFont typeface="Wingdings" pitchFamily="2" charset="2"/>
              <a:buChar char="§"/>
            </a:pPr>
            <a:r>
              <a:rPr lang="en-US" sz="1400" b="1" dirty="0"/>
              <a:t>&gt;160 Companies </a:t>
            </a:r>
          </a:p>
          <a:p>
            <a:pPr marL="914377" lvl="1"/>
            <a:r>
              <a:rPr lang="en-US" sz="1400" b="1" dirty="0"/>
              <a:t>OEM’s</a:t>
            </a:r>
          </a:p>
          <a:p>
            <a:pPr marL="914377" lvl="1"/>
            <a:r>
              <a:rPr lang="en-US" sz="1400" b="1" dirty="0"/>
              <a:t>Suppliers</a:t>
            </a:r>
          </a:p>
          <a:p>
            <a:pPr marL="914377" lvl="1"/>
            <a:r>
              <a:rPr lang="en-US" sz="1400" b="1" dirty="0"/>
              <a:t>Government </a:t>
            </a:r>
          </a:p>
          <a:p>
            <a:pPr marL="914377" lvl="1"/>
            <a:r>
              <a:rPr lang="en-US" sz="1400" b="1" dirty="0"/>
              <a:t>Academia</a:t>
            </a:r>
          </a:p>
          <a:p>
            <a:pPr>
              <a:buFont typeface="Wingdings" pitchFamily="2" charset="2"/>
              <a:buChar char="Ø"/>
            </a:pPr>
            <a:r>
              <a:rPr lang="en-US" sz="1400" b="1" dirty="0"/>
              <a:t> 23 Subcommittees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17511FB-7EC4-45DB-8196-8FEF52D40C3D}"/>
              </a:ext>
            </a:extLst>
          </p:cNvPr>
          <p:cNvSpPr txBox="1">
            <a:spLocks/>
          </p:cNvSpPr>
          <p:nvPr/>
        </p:nvSpPr>
        <p:spPr>
          <a:xfrm>
            <a:off x="1" y="329405"/>
            <a:ext cx="12191999" cy="599801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solidFill>
                  <a:srgbClr val="01A0E9"/>
                </a:solidFill>
                <a:latin typeface="Arial"/>
                <a:cs typeface="Arial"/>
              </a:rPr>
              <a:t>BATTERY STANDARDS STEERING COMMITTEE</a:t>
            </a:r>
            <a:endParaRPr lang="en-US" sz="3200" dirty="0">
              <a:solidFill>
                <a:srgbClr val="01A0E9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7976754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314" y="2108085"/>
            <a:ext cx="5886031" cy="3529143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957179" y="3831331"/>
            <a:ext cx="5241068" cy="2199620"/>
            <a:chOff x="4488556" y="3454795"/>
            <a:chExt cx="4652793" cy="260363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6680" y="3454795"/>
              <a:ext cx="2004669" cy="2603636"/>
            </a:xfrm>
            <a:prstGeom prst="rect">
              <a:avLst/>
            </a:prstGeom>
            <a:effectLst>
              <a:outerShdw blurRad="215900" dir="2700000" sy="-23000" kx="-800400" algn="bl" rotWithShape="0">
                <a:sysClr val="window" lastClr="FFFFFF">
                  <a:lumMod val="50000"/>
                  <a:alpha val="20000"/>
                </a:sysClr>
              </a:outerShdw>
            </a:effectLst>
          </p:spPr>
        </p:pic>
        <p:sp>
          <p:nvSpPr>
            <p:cNvPr id="10" name="Freeform 9"/>
            <p:cNvSpPr/>
            <p:nvPr/>
          </p:nvSpPr>
          <p:spPr bwMode="auto">
            <a:xfrm>
              <a:off x="4488556" y="4460953"/>
              <a:ext cx="2648124" cy="1211714"/>
            </a:xfrm>
            <a:custGeom>
              <a:avLst/>
              <a:gdLst>
                <a:gd name="connsiteX0" fmla="*/ 1025657 w 1025657"/>
                <a:gd name="connsiteY0" fmla="*/ 657116 h 657116"/>
                <a:gd name="connsiteX1" fmla="*/ 392879 w 1025657"/>
                <a:gd name="connsiteY1" fmla="*/ 368541 h 657116"/>
                <a:gd name="connsiteX2" fmla="*/ 0 w 1025657"/>
                <a:gd name="connsiteY2" fmla="*/ 0 h 657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5657" h="657116">
                  <a:moveTo>
                    <a:pt x="1025657" y="657116"/>
                  </a:moveTo>
                  <a:cubicBezTo>
                    <a:pt x="794739" y="567588"/>
                    <a:pt x="563822" y="478060"/>
                    <a:pt x="392879" y="368541"/>
                  </a:cubicBezTo>
                  <a:cubicBezTo>
                    <a:pt x="221936" y="259022"/>
                    <a:pt x="110968" y="129511"/>
                    <a:pt x="0" y="0"/>
                  </a:cubicBezTo>
                </a:path>
              </a:pathLst>
            </a:custGeom>
            <a:noFill/>
            <a:ln w="22225" cap="flat" cmpd="sng" algn="ctr">
              <a:solidFill>
                <a:srgbClr val="EA75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76200" contourW="12700">
              <a:bevelB w="152400" h="50800" prst="softRound"/>
              <a:extrusionClr>
                <a:srgbClr val="EA7500"/>
              </a:extrusionClr>
              <a:contourClr>
                <a:srgbClr val="EA75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914354">
                <a:defRPr/>
              </a:pPr>
              <a:endParaRPr lang="en-US" sz="1467" kern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165192" y="1402367"/>
            <a:ext cx="3053705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Life Assessment Testing: </a:t>
            </a:r>
            <a:r>
              <a:rPr lang="en-US" sz="1600" b="1" kern="0" dirty="0">
                <a:solidFill>
                  <a:srgbClr val="7030A0"/>
                </a:solidFill>
                <a:latin typeface="Calibri"/>
              </a:rPr>
              <a:t>J240</a:t>
            </a: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, </a:t>
            </a:r>
            <a:r>
              <a:rPr lang="en-US" sz="1600" b="1" kern="0" dirty="0">
                <a:solidFill>
                  <a:srgbClr val="00B050"/>
                </a:solidFill>
                <a:latin typeface="Calibri"/>
              </a:rPr>
              <a:t>J2185</a:t>
            </a: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,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J2288</a:t>
            </a: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, </a:t>
            </a:r>
            <a:r>
              <a:rPr lang="en-US" sz="1600" b="1" kern="0" dirty="0">
                <a:solidFill>
                  <a:srgbClr val="00B050"/>
                </a:solidFill>
                <a:latin typeface="Calibri"/>
              </a:rPr>
              <a:t>J2801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552275" y="1577872"/>
            <a:ext cx="1533861" cy="423256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Performance Rating: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J1798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65191" y="2875807"/>
            <a:ext cx="2978156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Testing Methodologies: </a:t>
            </a:r>
            <a:r>
              <a:rPr lang="en-US" sz="1600" b="1" kern="0" dirty="0">
                <a:solidFill>
                  <a:srgbClr val="00B050"/>
                </a:solidFill>
                <a:latin typeface="Calibri"/>
              </a:rPr>
              <a:t>J537</a:t>
            </a: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, </a:t>
            </a:r>
            <a:r>
              <a:rPr lang="en-US" sz="1600" b="1" kern="0" dirty="0">
                <a:solidFill>
                  <a:srgbClr val="00B050"/>
                </a:solidFill>
                <a:latin typeface="Calibri"/>
              </a:rPr>
              <a:t>J1495</a:t>
            </a: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,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J2758</a:t>
            </a:r>
            <a:r>
              <a:rPr lang="en-US" sz="1600" b="1" kern="0" dirty="0">
                <a:solidFill>
                  <a:srgbClr val="1F497D"/>
                </a:solidFill>
              </a:rPr>
              <a:t> , </a:t>
            </a:r>
            <a:r>
              <a:rPr lang="en-US" sz="1600" b="1" kern="0" dirty="0">
                <a:solidFill>
                  <a:srgbClr val="00B050"/>
                </a:solidFill>
              </a:rPr>
              <a:t>J930</a:t>
            </a:r>
            <a:endParaRPr lang="en-US" sz="1600" b="1" kern="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65191" y="5384615"/>
            <a:ext cx="2200496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Transport: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J2950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285801" y="4721400"/>
            <a:ext cx="1899113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Safety: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</a:rPr>
              <a:t>J2929</a:t>
            </a:r>
            <a:r>
              <a:rPr lang="en-US" sz="1600" b="1" kern="0" dirty="0">
                <a:solidFill>
                  <a:srgbClr val="1F497D"/>
                </a:solidFill>
              </a:rPr>
              <a:t>,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</a:rPr>
              <a:t>J2464</a:t>
            </a:r>
            <a:r>
              <a:rPr lang="en-US" sz="1600" b="1" kern="0" dirty="0">
                <a:solidFill>
                  <a:srgbClr val="1F497D"/>
                </a:solidFill>
              </a:rPr>
              <a:t>, </a:t>
            </a:r>
            <a:r>
              <a:rPr lang="en-US" sz="1600" b="1" kern="0" dirty="0">
                <a:solidFill>
                  <a:srgbClr val="FF0000"/>
                </a:solidFill>
              </a:rPr>
              <a:t>J2946</a:t>
            </a:r>
            <a:endParaRPr lang="en-US" sz="1600" b="1" kern="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878157" y="3213213"/>
            <a:ext cx="1905419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EV / Battery Fuel Economy &amp; Range: J1634, J1711, J2711</a:t>
            </a:r>
            <a:endParaRPr lang="en-US" sz="1600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091467" y="4187544"/>
            <a:ext cx="1705604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Labeling: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J2936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0194557" y="1582151"/>
            <a:ext cx="1944411" cy="798627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Size, Identification &amp; Packaging: </a:t>
            </a:r>
            <a:r>
              <a:rPr lang="en-US" sz="1600" b="1" kern="0" dirty="0">
                <a:solidFill>
                  <a:srgbClr val="7030A0"/>
                </a:solidFill>
                <a:latin typeface="Calibri"/>
              </a:rPr>
              <a:t>J1797</a:t>
            </a:r>
            <a:r>
              <a:rPr lang="en-US" sz="1600" b="1" kern="0" dirty="0">
                <a:solidFill>
                  <a:srgbClr val="1F497D"/>
                </a:solidFill>
              </a:rPr>
              <a:t>,</a:t>
            </a:r>
            <a:r>
              <a:rPr lang="en-US" sz="1600" b="1" kern="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600" b="1" kern="0" dirty="0">
                <a:solidFill>
                  <a:srgbClr val="00B050"/>
                </a:solidFill>
                <a:latin typeface="Calibri"/>
              </a:rPr>
              <a:t>J3124</a:t>
            </a:r>
            <a:r>
              <a:rPr lang="en-US" sz="1600" b="1" kern="0" dirty="0">
                <a:solidFill>
                  <a:srgbClr val="1F497D"/>
                </a:solidFill>
              </a:rPr>
              <a:t>, </a:t>
            </a:r>
            <a:r>
              <a:rPr lang="en-US" sz="1600" b="1" kern="0" dirty="0">
                <a:solidFill>
                  <a:srgbClr val="00B050"/>
                </a:solidFill>
              </a:rPr>
              <a:t>J2981</a:t>
            </a:r>
            <a:endParaRPr lang="en-US" sz="1600" b="1" kern="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330404" y="4409411"/>
            <a:ext cx="2569041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EV Charging:</a:t>
            </a:r>
          </a:p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J1772, J1773, J2293, J2836, J2841, J2847, J2894, J2931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5191" y="4776028"/>
            <a:ext cx="1972935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Recycling: </a:t>
            </a:r>
            <a:r>
              <a:rPr lang="en-US" sz="1600" b="1" kern="0" dirty="0">
                <a:solidFill>
                  <a:srgbClr val="00B050"/>
                </a:solidFill>
                <a:latin typeface="Calibri"/>
              </a:rPr>
              <a:t>J3071</a:t>
            </a: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,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J2974</a:t>
            </a:r>
            <a:r>
              <a:rPr lang="en-US" sz="1600" b="1" kern="0" dirty="0">
                <a:solidFill>
                  <a:srgbClr val="1F497D"/>
                </a:solidFill>
              </a:rPr>
              <a:t>,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</a:rPr>
              <a:t>J2984</a:t>
            </a:r>
            <a:endParaRPr lang="en-US" sz="1600" b="1" kern="0" dirty="0">
              <a:solidFill>
                <a:schemeClr val="accent6">
                  <a:lumMod val="75000"/>
                </a:schemeClr>
              </a:solidFill>
              <a:latin typeface="Calibri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65189" y="3556113"/>
            <a:ext cx="2543024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Materials Testing: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J2983</a:t>
            </a:r>
            <a:r>
              <a:rPr lang="en-US" sz="1600" b="1" kern="0" dirty="0">
                <a:solidFill>
                  <a:srgbClr val="1F497D"/>
                </a:solidFill>
              </a:rPr>
              <a:t>,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</a:rPr>
              <a:t>J3021</a:t>
            </a:r>
            <a:r>
              <a:rPr lang="en-US" sz="1600" b="1" kern="0" dirty="0">
                <a:solidFill>
                  <a:srgbClr val="1F497D"/>
                </a:solidFill>
              </a:rPr>
              <a:t>,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</a:rPr>
              <a:t>J3042</a:t>
            </a:r>
            <a:r>
              <a:rPr lang="en-US" sz="1600" b="1" kern="0" dirty="0">
                <a:solidFill>
                  <a:srgbClr val="1F497D"/>
                </a:solidFill>
              </a:rPr>
              <a:t>, </a:t>
            </a:r>
            <a:r>
              <a:rPr lang="en-US" sz="1467" b="1" kern="0" dirty="0">
                <a:solidFill>
                  <a:srgbClr val="FF0000"/>
                </a:solidFill>
              </a:rPr>
              <a:t>J3159</a:t>
            </a:r>
            <a:endParaRPr lang="en-US" sz="1467" b="1" kern="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721037" y="3438819"/>
            <a:ext cx="1529184" cy="798627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Functional Guidelines: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J2289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65191" y="4236422"/>
            <a:ext cx="1403205" cy="54510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Vibration: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J2380</a:t>
            </a:r>
            <a:r>
              <a:rPr lang="en-US" sz="1600" b="1" kern="0" dirty="0">
                <a:solidFill>
                  <a:srgbClr val="1F497D"/>
                </a:solidFill>
              </a:rPr>
              <a:t>, </a:t>
            </a:r>
            <a:r>
              <a:rPr lang="en-US" sz="1600" b="1" kern="0" dirty="0">
                <a:solidFill>
                  <a:srgbClr val="00B050"/>
                </a:solidFill>
              </a:rPr>
              <a:t>J3060</a:t>
            </a:r>
            <a:endParaRPr lang="en-US" sz="1600" b="1" kern="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01380" y="1154535"/>
            <a:ext cx="2283216" cy="124162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67" b="1" dirty="0">
                <a:solidFill>
                  <a:srgbClr val="00B050"/>
                </a:solidFill>
              </a:rPr>
              <a:t>10 Active</a:t>
            </a:r>
          </a:p>
          <a:p>
            <a:r>
              <a:rPr lang="en-US" sz="1867" b="1" dirty="0">
                <a:solidFill>
                  <a:schemeClr val="accent6">
                    <a:lumMod val="75000"/>
                  </a:schemeClr>
                </a:solidFill>
              </a:rPr>
              <a:t>15 Under Revision</a:t>
            </a:r>
          </a:p>
          <a:p>
            <a:r>
              <a:rPr lang="en-US" sz="1867" b="1" dirty="0">
                <a:solidFill>
                  <a:srgbClr val="7030A0"/>
                </a:solidFill>
              </a:rPr>
              <a:t>2 Stabilized</a:t>
            </a:r>
          </a:p>
          <a:p>
            <a:r>
              <a:rPr lang="en-US" sz="1867" b="1" dirty="0">
                <a:solidFill>
                  <a:srgbClr val="FF0000"/>
                </a:solidFill>
              </a:rPr>
              <a:t>7 New in Progress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692197" y="5362147"/>
            <a:ext cx="3129191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Capacitive Energy &amp; Start/Stop: </a:t>
            </a:r>
            <a:r>
              <a:rPr lang="en-US" sz="1600" b="1" kern="0" dirty="0">
                <a:solidFill>
                  <a:srgbClr val="FF0000"/>
                </a:solidFill>
                <a:latin typeface="Calibri"/>
              </a:rPr>
              <a:t>J3012</a:t>
            </a:r>
            <a:r>
              <a:rPr lang="en-US" sz="1600" b="1" kern="0" dirty="0">
                <a:solidFill>
                  <a:srgbClr val="1F497D"/>
                </a:solidFill>
              </a:rPr>
              <a:t>,</a:t>
            </a:r>
            <a:r>
              <a:rPr lang="en-US" sz="1600" b="1" kern="0" dirty="0">
                <a:solidFill>
                  <a:srgbClr val="FF0000"/>
                </a:solidFill>
                <a:latin typeface="Calibri"/>
              </a:rPr>
              <a:t> J3051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65191" y="2082675"/>
            <a:ext cx="3876655" cy="798627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Sealing, Adhesives, Thermal Management: </a:t>
            </a:r>
            <a:r>
              <a:rPr lang="en-US" sz="1600" b="1" kern="0" dirty="0">
                <a:solidFill>
                  <a:srgbClr val="00B050"/>
                </a:solidFill>
              </a:rPr>
              <a:t>J3073</a:t>
            </a:r>
            <a:r>
              <a:rPr lang="en-US" sz="1600" b="1" kern="0" dirty="0">
                <a:solidFill>
                  <a:srgbClr val="0070C0"/>
                </a:solidFill>
              </a:rPr>
              <a:t>,</a:t>
            </a:r>
            <a:r>
              <a:rPr lang="en-US" sz="1600" b="1" kern="0" dirty="0">
                <a:solidFill>
                  <a:srgbClr val="00B050"/>
                </a:solidFill>
              </a:rPr>
              <a:t> </a:t>
            </a:r>
            <a:r>
              <a:rPr lang="en-US" sz="1600" b="1" kern="0" dirty="0">
                <a:solidFill>
                  <a:srgbClr val="FF0000"/>
                </a:solidFill>
              </a:rPr>
              <a:t>JXXXX</a:t>
            </a:r>
            <a:endParaRPr lang="en-US" sz="1600" b="1" kern="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556743" y="1673037"/>
            <a:ext cx="1762365" cy="433591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Testing Equipment: </a:t>
            </a:r>
            <a:r>
              <a:rPr lang="en-US" sz="1600" b="1" kern="0" dirty="0">
                <a:solidFill>
                  <a:srgbClr val="FF0000"/>
                </a:solidFill>
                <a:latin typeface="Calibri"/>
              </a:rPr>
              <a:t>JXXXX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045469" y="2870796"/>
            <a:ext cx="2326551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Future Battery Systems: </a:t>
            </a:r>
            <a:r>
              <a:rPr lang="en-US" sz="1600" b="1" kern="0" dirty="0">
                <a:solidFill>
                  <a:srgbClr val="FF0000"/>
                </a:solidFill>
                <a:latin typeface="Calibri"/>
              </a:rPr>
              <a:t>JXXXX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606564" y="5287421"/>
            <a:ext cx="2206251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EV Battery Safety: </a:t>
            </a:r>
            <a:r>
              <a:rPr lang="en-US" sz="1600" b="1" kern="0" dirty="0">
                <a:solidFill>
                  <a:srgbClr val="1F497D"/>
                </a:solidFill>
              </a:rPr>
              <a:t>J1766</a:t>
            </a: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, J2344, J2910, </a:t>
            </a:r>
            <a:r>
              <a:rPr lang="en-US" sz="1600" b="1" kern="0" dirty="0">
                <a:solidFill>
                  <a:srgbClr val="1F497D"/>
                </a:solidFill>
              </a:rPr>
              <a:t>J2990</a:t>
            </a:r>
            <a:endParaRPr lang="en-US" sz="1600" b="1" kern="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Parallelogram 2"/>
          <p:cNvSpPr/>
          <p:nvPr/>
        </p:nvSpPr>
        <p:spPr>
          <a:xfrm rot="2067712">
            <a:off x="6602817" y="2113363"/>
            <a:ext cx="5053811" cy="5504552"/>
          </a:xfrm>
          <a:prstGeom prst="parallelogram">
            <a:avLst>
              <a:gd name="adj" fmla="val 51977"/>
            </a:avLst>
          </a:prstGeom>
          <a:solidFill>
            <a:schemeClr val="accent6">
              <a:lumMod val="75000"/>
              <a:alpha val="17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254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Rounded Rectangle 31"/>
          <p:cNvSpPr/>
          <p:nvPr/>
        </p:nvSpPr>
        <p:spPr>
          <a:xfrm>
            <a:off x="4008173" y="5994400"/>
            <a:ext cx="2532271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Battery Terminology: </a:t>
            </a:r>
            <a:r>
              <a:rPr lang="en-US" sz="1600" b="1" kern="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J1715/2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081867" y="5986005"/>
            <a:ext cx="1730948" cy="6858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lvl="1" defTabSz="914354">
              <a:defRPr/>
            </a:pPr>
            <a:r>
              <a:rPr lang="en-US" sz="1600" b="1" kern="0" dirty="0">
                <a:solidFill>
                  <a:srgbClr val="1F497D"/>
                </a:solidFill>
                <a:latin typeface="Calibri"/>
              </a:rPr>
              <a:t>EV Terminology: J1715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F96D26-B491-4657-B299-12058CDF4622}"/>
              </a:ext>
            </a:extLst>
          </p:cNvPr>
          <p:cNvSpPr txBox="1">
            <a:spLocks/>
          </p:cNvSpPr>
          <p:nvPr/>
        </p:nvSpPr>
        <p:spPr>
          <a:xfrm>
            <a:off x="0" y="337147"/>
            <a:ext cx="12192000" cy="581504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solidFill>
                  <a:srgbClr val="01A0E9"/>
                </a:solidFill>
                <a:latin typeface="Arial"/>
                <a:cs typeface="Arial"/>
              </a:rPr>
              <a:t>BATTERY STANDARDS COMMITTEE DOCUMENTS</a:t>
            </a:r>
            <a:endParaRPr lang="en-US" sz="3200" dirty="0">
              <a:solidFill>
                <a:srgbClr val="01A0E9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343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5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45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" grpId="0" animBg="1"/>
      <p:bldP spid="24" grpId="0"/>
      <p:bldP spid="26" grpId="0"/>
      <p:bldP spid="29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365</Words>
  <Application>Microsoft Office PowerPoint</Application>
  <PresentationFormat>Widescreen</PresentationFormat>
  <Paragraphs>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SAE Battery Standard Steering Committee</vt:lpstr>
      <vt:lpstr>Battery Standards Steering Committee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SAE Battery Standard Steering Committee</dc:title>
  <dc:creator>Bob Galyen</dc:creator>
  <cp:lastModifiedBy>Bob Galyen</cp:lastModifiedBy>
  <cp:revision>1</cp:revision>
  <dcterms:created xsi:type="dcterms:W3CDTF">2020-09-02T22:04:58Z</dcterms:created>
  <dcterms:modified xsi:type="dcterms:W3CDTF">2020-09-02T22:08:04Z</dcterms:modified>
</cp:coreProperties>
</file>